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56" r:id="rId5"/>
    <p:sldId id="257" r:id="rId6"/>
    <p:sldId id="272" r:id="rId7"/>
    <p:sldId id="264" r:id="rId8"/>
    <p:sldId id="258" r:id="rId9"/>
    <p:sldId id="259" r:id="rId10"/>
    <p:sldId id="275" r:id="rId11"/>
    <p:sldId id="266" r:id="rId12"/>
    <p:sldId id="260" r:id="rId13"/>
    <p:sldId id="270" r:id="rId14"/>
    <p:sldId id="273" r:id="rId15"/>
    <p:sldId id="261" r:id="rId16"/>
    <p:sldId id="263" r:id="rId17"/>
    <p:sldId id="271" r:id="rId18"/>
    <p:sldId id="274" r:id="rId19"/>
    <p:sldId id="267" r:id="rId20"/>
    <p:sldId id="268" r:id="rId21"/>
    <p:sldId id="26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66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ngs, Beth" userId="f66028e2-e030-4a39-8bf0-370db9ee422f" providerId="ADAL" clId="{BEC39E7E-773B-412E-8C13-0A3422A6DBC3}"/>
    <pc:docChg chg="modSld">
      <pc:chgData name="Jennings, Beth" userId="f66028e2-e030-4a39-8bf0-370db9ee422f" providerId="ADAL" clId="{BEC39E7E-773B-412E-8C13-0A3422A6DBC3}" dt="2026-09-07T15:15:07.976" v="0" actId="1036"/>
      <pc:docMkLst>
        <pc:docMk/>
      </pc:docMkLst>
      <pc:sldChg chg="modSp mod">
        <pc:chgData name="Jennings, Beth" userId="f66028e2-e030-4a39-8bf0-370db9ee422f" providerId="ADAL" clId="{BEC39E7E-773B-412E-8C13-0A3422A6DBC3}" dt="2026-09-07T15:15:07.976" v="0" actId="1036"/>
        <pc:sldMkLst>
          <pc:docMk/>
          <pc:sldMk cId="3056790375" sldId="258"/>
        </pc:sldMkLst>
        <pc:spChg chg="mod">
          <ac:chgData name="Jennings, Beth" userId="f66028e2-e030-4a39-8bf0-370db9ee422f" providerId="ADAL" clId="{BEC39E7E-773B-412E-8C13-0A3422A6DBC3}" dt="2026-09-07T15:15:07.976" v="0" actId="1036"/>
          <ac:spMkLst>
            <pc:docMk/>
            <pc:sldMk cId="3056790375" sldId="258"/>
            <ac:spMk id="9" creationId="{96A82B95-E07C-ACE2-00CC-D91657F4BFD2}"/>
          </ac:spMkLst>
        </pc:spChg>
      </pc:sldChg>
    </pc:docChg>
  </pc:docChgLst>
  <pc:docChgLst>
    <pc:chgData name="Willoughby, Liz" userId="82d89489-599e-448f-b14e-3430ca6603bc" providerId="ADAL" clId="{E09B3711-2DD3-4B61-8699-404D4F22D58A}"/>
    <pc:docChg chg="modSld">
      <pc:chgData name="Willoughby, Liz" userId="82d89489-599e-448f-b14e-3430ca6603bc" providerId="ADAL" clId="{E09B3711-2DD3-4B61-8699-404D4F22D58A}" dt="2026-09-09T11:17:06.160" v="1" actId="20577"/>
      <pc:docMkLst>
        <pc:docMk/>
      </pc:docMkLst>
      <pc:sldChg chg="modSp mod">
        <pc:chgData name="Willoughby, Liz" userId="82d89489-599e-448f-b14e-3430ca6603bc" providerId="ADAL" clId="{E09B3711-2DD3-4B61-8699-404D4F22D58A}" dt="2026-09-09T11:17:06.160" v="1" actId="20577"/>
        <pc:sldMkLst>
          <pc:docMk/>
          <pc:sldMk cId="4283072950" sldId="267"/>
        </pc:sldMkLst>
        <pc:spChg chg="mod">
          <ac:chgData name="Willoughby, Liz" userId="82d89489-599e-448f-b14e-3430ca6603bc" providerId="ADAL" clId="{E09B3711-2DD3-4B61-8699-404D4F22D58A}" dt="2026-09-09T11:17:06.160" v="1" actId="20577"/>
          <ac:spMkLst>
            <pc:docMk/>
            <pc:sldMk cId="4283072950" sldId="267"/>
            <ac:spMk id="2" creationId="{2C78DD13-32E2-06B0-BED4-88329AB7859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A3CAC2-4BDA-40E5-8DE7-A3E658316803}"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7399B66-5F7B-4C9F-8FD6-E77FA2908956}">
      <dgm:prSet/>
      <dgm:spPr/>
      <dgm:t>
        <a:bodyPr/>
        <a:lstStyle/>
        <a:p>
          <a:pPr algn="l">
            <a:lnSpc>
              <a:spcPct val="90000"/>
            </a:lnSpc>
          </a:pPr>
          <a:r>
            <a:rPr lang="en-US" sz="1500">
              <a:solidFill>
                <a:srgbClr val="FFFFFF"/>
              </a:solidFill>
              <a:latin typeface="Aptos" panose="02110004020202020204"/>
              <a:ea typeface="+mn-ea"/>
              <a:cs typeface="+mn-cs"/>
            </a:rPr>
            <a:t>Our Graduated Response supports children at every stage of their learning journey. Quality First Teaching in every classroom helps to identify areas children who may need additional help.</a:t>
          </a:r>
        </a:p>
      </dgm:t>
    </dgm:pt>
    <dgm:pt modelId="{5D6119E2-6530-4F62-872C-962F8459D331}" type="parTrans" cxnId="{D5B64AF2-3641-474A-AC99-BE0AEFC1CD7D}">
      <dgm:prSet/>
      <dgm:spPr/>
      <dgm:t>
        <a:bodyPr/>
        <a:lstStyle/>
        <a:p>
          <a:endParaRPr lang="en-US"/>
        </a:p>
      </dgm:t>
    </dgm:pt>
    <dgm:pt modelId="{E657794C-14E5-4E87-BCA0-7A485AA4998E}" type="sibTrans" cxnId="{D5B64AF2-3641-474A-AC99-BE0AEFC1CD7D}">
      <dgm:prSet/>
      <dgm:spPr/>
      <dgm:t>
        <a:bodyPr/>
        <a:lstStyle/>
        <a:p>
          <a:endParaRPr lang="en-US"/>
        </a:p>
      </dgm:t>
    </dgm:pt>
    <dgm:pt modelId="{B71CE606-A061-4716-82B3-806E5762E005}">
      <dgm:prSet/>
      <dgm:spPr/>
      <dgm:t>
        <a:bodyPr/>
        <a:lstStyle/>
        <a:p>
          <a:pPr algn="l">
            <a:lnSpc>
              <a:spcPct val="90000"/>
            </a:lnSpc>
          </a:pPr>
          <a:r>
            <a:rPr lang="en-US" sz="1500">
              <a:solidFill>
                <a:srgbClr val="FFFFFF"/>
              </a:solidFill>
              <a:latin typeface="Aptos" panose="02110004020202020204"/>
              <a:ea typeface="+mn-ea"/>
              <a:cs typeface="+mn-cs"/>
            </a:rPr>
            <a:t>As SENDCo, Miss Brotherton may carry out observations or direct work with your child following discussions with parents and staff. This helps us to identify next steps for your child and may involve referrals for help from other professionals.</a:t>
          </a:r>
        </a:p>
      </dgm:t>
    </dgm:pt>
    <dgm:pt modelId="{74884BE6-1A61-43B2-848D-33080B2D2AFB}" type="parTrans" cxnId="{7D004EAF-2F28-470A-A959-757335B7DEF3}">
      <dgm:prSet/>
      <dgm:spPr/>
      <dgm:t>
        <a:bodyPr/>
        <a:lstStyle/>
        <a:p>
          <a:endParaRPr lang="en-US"/>
        </a:p>
      </dgm:t>
    </dgm:pt>
    <dgm:pt modelId="{DE8037E4-22F5-429C-A6FC-B06F1D4FCEF0}" type="sibTrans" cxnId="{7D004EAF-2F28-470A-A959-757335B7DEF3}">
      <dgm:prSet/>
      <dgm:spPr/>
      <dgm:t>
        <a:bodyPr/>
        <a:lstStyle/>
        <a:p>
          <a:endParaRPr lang="en-US"/>
        </a:p>
      </dgm:t>
    </dgm:pt>
    <dgm:pt modelId="{13AC1F0A-A9F4-49EA-AE75-B16D60963F07}">
      <dgm:prSet/>
      <dgm:spPr/>
      <dgm:t>
        <a:bodyPr/>
        <a:lstStyle/>
        <a:p>
          <a:pPr algn="l" rtl="0">
            <a:lnSpc>
              <a:spcPct val="90000"/>
            </a:lnSpc>
          </a:pPr>
          <a:r>
            <a:rPr lang="en-US" sz="1500">
              <a:solidFill>
                <a:srgbClr val="FFFFFF"/>
              </a:solidFill>
              <a:latin typeface="Aptos"/>
              <a:ea typeface="+mn-ea"/>
              <a:cs typeface="+mn-cs"/>
            </a:rPr>
            <a:t>In response to the very latest Government recommendations, the structure of the UK SEND system is changing, meaning quicker routes to support through schemes such as 'Experts at Hand'. Other new terminology will be appearing over the school year and we will be happy to navigate this with you.</a:t>
          </a:r>
        </a:p>
      </dgm:t>
    </dgm:pt>
    <dgm:pt modelId="{0223CA2F-3BF4-4F52-A1C0-C574F7FBB706}" type="parTrans" cxnId="{E81EB252-EF0F-43A5-B89C-1A6DAD1630AC}">
      <dgm:prSet/>
      <dgm:spPr/>
      <dgm:t>
        <a:bodyPr/>
        <a:lstStyle/>
        <a:p>
          <a:endParaRPr lang="en-US"/>
        </a:p>
      </dgm:t>
    </dgm:pt>
    <dgm:pt modelId="{21F3E8F6-BDFA-43E4-948F-75473509C195}" type="sibTrans" cxnId="{E81EB252-EF0F-43A5-B89C-1A6DAD1630AC}">
      <dgm:prSet/>
      <dgm:spPr/>
      <dgm:t>
        <a:bodyPr/>
        <a:lstStyle/>
        <a:p>
          <a:endParaRPr lang="en-US"/>
        </a:p>
      </dgm:t>
    </dgm:pt>
    <dgm:pt modelId="{83EA95BC-D352-415E-8031-2139F87D1B81}">
      <dgm:prSet/>
      <dgm:spPr/>
      <dgm:t>
        <a:bodyPr/>
        <a:lstStyle/>
        <a:p>
          <a:pPr algn="l">
            <a:lnSpc>
              <a:spcPct val="90000"/>
            </a:lnSpc>
          </a:pPr>
          <a:r>
            <a:rPr lang="en-US" sz="1500">
              <a:solidFill>
                <a:srgbClr val="FFFFFF"/>
              </a:solidFill>
              <a:latin typeface="Aptos" panose="02110004020202020204"/>
              <a:ea typeface="+mn-ea"/>
              <a:cs typeface="+mn-cs"/>
            </a:rPr>
            <a:t>We work closely with nurseries and pre-schools to ensure your child starts school confidently and with the best possible provision. We also work with secondary school staff to ensure that transitions are as smooth as possible. For children moving up into their next year groups, SEND information is carefully handed over so that your child has a smooth transition.</a:t>
          </a:r>
        </a:p>
      </dgm:t>
    </dgm:pt>
    <dgm:pt modelId="{21F391B8-B63B-4A92-B243-49AA8684442D}" type="parTrans" cxnId="{E9986CBF-A768-46E9-A928-4087040DE5C7}">
      <dgm:prSet/>
      <dgm:spPr/>
      <dgm:t>
        <a:bodyPr/>
        <a:lstStyle/>
        <a:p>
          <a:endParaRPr lang="en-US"/>
        </a:p>
      </dgm:t>
    </dgm:pt>
    <dgm:pt modelId="{F73E1093-05C7-466B-835F-F24652FFA150}" type="sibTrans" cxnId="{E9986CBF-A768-46E9-A928-4087040DE5C7}">
      <dgm:prSet/>
      <dgm:spPr/>
      <dgm:t>
        <a:bodyPr/>
        <a:lstStyle/>
        <a:p>
          <a:endParaRPr lang="en-US"/>
        </a:p>
      </dgm:t>
    </dgm:pt>
    <dgm:pt modelId="{A6724483-B6B8-4663-A53C-C9851F351061}" type="pres">
      <dgm:prSet presAssocID="{49A3CAC2-4BDA-40E5-8DE7-A3E658316803}" presName="linear" presStyleCnt="0">
        <dgm:presLayoutVars>
          <dgm:animLvl val="lvl"/>
          <dgm:resizeHandles val="exact"/>
        </dgm:presLayoutVars>
      </dgm:prSet>
      <dgm:spPr/>
    </dgm:pt>
    <dgm:pt modelId="{6288B890-6B98-4AF4-994E-392338E6E61B}" type="pres">
      <dgm:prSet presAssocID="{27399B66-5F7B-4C9F-8FD6-E77FA2908956}" presName="parentText" presStyleLbl="node1" presStyleIdx="0" presStyleCnt="4">
        <dgm:presLayoutVars>
          <dgm:chMax val="0"/>
          <dgm:bulletEnabled val="1"/>
        </dgm:presLayoutVars>
      </dgm:prSet>
      <dgm:spPr/>
    </dgm:pt>
    <dgm:pt modelId="{FD250485-13FD-44F1-A112-C034F92DA5E6}" type="pres">
      <dgm:prSet presAssocID="{E657794C-14E5-4E87-BCA0-7A485AA4998E}" presName="spacer" presStyleCnt="0"/>
      <dgm:spPr/>
    </dgm:pt>
    <dgm:pt modelId="{35828092-FDDA-41D8-A088-B7AA22B1046B}" type="pres">
      <dgm:prSet presAssocID="{B71CE606-A061-4716-82B3-806E5762E005}" presName="parentText" presStyleLbl="node1" presStyleIdx="1" presStyleCnt="4">
        <dgm:presLayoutVars>
          <dgm:chMax val="0"/>
          <dgm:bulletEnabled val="1"/>
        </dgm:presLayoutVars>
      </dgm:prSet>
      <dgm:spPr/>
    </dgm:pt>
    <dgm:pt modelId="{1CEE61AE-E4C6-4C3E-9CF6-7172FB12D624}" type="pres">
      <dgm:prSet presAssocID="{DE8037E4-22F5-429C-A6FC-B06F1D4FCEF0}" presName="spacer" presStyleCnt="0"/>
      <dgm:spPr/>
    </dgm:pt>
    <dgm:pt modelId="{56215FF3-2187-4D37-99C1-DEFE0AED6AB3}" type="pres">
      <dgm:prSet presAssocID="{13AC1F0A-A9F4-49EA-AE75-B16D60963F07}" presName="parentText" presStyleLbl="node1" presStyleIdx="2" presStyleCnt="4">
        <dgm:presLayoutVars>
          <dgm:chMax val="0"/>
          <dgm:bulletEnabled val="1"/>
        </dgm:presLayoutVars>
      </dgm:prSet>
      <dgm:spPr/>
    </dgm:pt>
    <dgm:pt modelId="{341C113E-A8B3-44F4-97F8-359615931002}" type="pres">
      <dgm:prSet presAssocID="{21F3E8F6-BDFA-43E4-948F-75473509C195}" presName="spacer" presStyleCnt="0"/>
      <dgm:spPr/>
    </dgm:pt>
    <dgm:pt modelId="{B8BD87DA-45BF-443A-95E2-26AF7BAE821B}" type="pres">
      <dgm:prSet presAssocID="{83EA95BC-D352-415E-8031-2139F87D1B81}" presName="parentText" presStyleLbl="node1" presStyleIdx="3" presStyleCnt="4">
        <dgm:presLayoutVars>
          <dgm:chMax val="0"/>
          <dgm:bulletEnabled val="1"/>
        </dgm:presLayoutVars>
      </dgm:prSet>
      <dgm:spPr/>
    </dgm:pt>
  </dgm:ptLst>
  <dgm:cxnLst>
    <dgm:cxn modelId="{8C8E9312-A1E0-4914-BFF9-67FBAF88F82C}" type="presOf" srcId="{B71CE606-A061-4716-82B3-806E5762E005}" destId="{35828092-FDDA-41D8-A088-B7AA22B1046B}" srcOrd="0" destOrd="0" presId="urn:microsoft.com/office/officeart/2005/8/layout/vList2"/>
    <dgm:cxn modelId="{F211A14E-0753-4EFD-B7B1-683C9AD94FCE}" type="presOf" srcId="{13AC1F0A-A9F4-49EA-AE75-B16D60963F07}" destId="{56215FF3-2187-4D37-99C1-DEFE0AED6AB3}" srcOrd="0" destOrd="0" presId="urn:microsoft.com/office/officeart/2005/8/layout/vList2"/>
    <dgm:cxn modelId="{E81EB252-EF0F-43A5-B89C-1A6DAD1630AC}" srcId="{49A3CAC2-4BDA-40E5-8DE7-A3E658316803}" destId="{13AC1F0A-A9F4-49EA-AE75-B16D60963F07}" srcOrd="2" destOrd="0" parTransId="{0223CA2F-3BF4-4F52-A1C0-C574F7FBB706}" sibTransId="{21F3E8F6-BDFA-43E4-948F-75473509C195}"/>
    <dgm:cxn modelId="{98E6FF76-FC12-4C97-B4B0-0A6AEE08505B}" type="presOf" srcId="{83EA95BC-D352-415E-8031-2139F87D1B81}" destId="{B8BD87DA-45BF-443A-95E2-26AF7BAE821B}" srcOrd="0" destOrd="0" presId="urn:microsoft.com/office/officeart/2005/8/layout/vList2"/>
    <dgm:cxn modelId="{7D004EAF-2F28-470A-A959-757335B7DEF3}" srcId="{49A3CAC2-4BDA-40E5-8DE7-A3E658316803}" destId="{B71CE606-A061-4716-82B3-806E5762E005}" srcOrd="1" destOrd="0" parTransId="{74884BE6-1A61-43B2-848D-33080B2D2AFB}" sibTransId="{DE8037E4-22F5-429C-A6FC-B06F1D4FCEF0}"/>
    <dgm:cxn modelId="{93B8D7BD-E46D-44EE-A4DB-BFC59574D2A4}" type="presOf" srcId="{27399B66-5F7B-4C9F-8FD6-E77FA2908956}" destId="{6288B890-6B98-4AF4-994E-392338E6E61B}" srcOrd="0" destOrd="0" presId="urn:microsoft.com/office/officeart/2005/8/layout/vList2"/>
    <dgm:cxn modelId="{E9986CBF-A768-46E9-A928-4087040DE5C7}" srcId="{49A3CAC2-4BDA-40E5-8DE7-A3E658316803}" destId="{83EA95BC-D352-415E-8031-2139F87D1B81}" srcOrd="3" destOrd="0" parTransId="{21F391B8-B63B-4A92-B243-49AA8684442D}" sibTransId="{F73E1093-05C7-466B-835F-F24652FFA150}"/>
    <dgm:cxn modelId="{277564D1-4EFB-4823-80E8-8EEAC0C136D7}" type="presOf" srcId="{49A3CAC2-4BDA-40E5-8DE7-A3E658316803}" destId="{A6724483-B6B8-4663-A53C-C9851F351061}" srcOrd="0" destOrd="0" presId="urn:microsoft.com/office/officeart/2005/8/layout/vList2"/>
    <dgm:cxn modelId="{D5B64AF2-3641-474A-AC99-BE0AEFC1CD7D}" srcId="{49A3CAC2-4BDA-40E5-8DE7-A3E658316803}" destId="{27399B66-5F7B-4C9F-8FD6-E77FA2908956}" srcOrd="0" destOrd="0" parTransId="{5D6119E2-6530-4F62-872C-962F8459D331}" sibTransId="{E657794C-14E5-4E87-BCA0-7A485AA4998E}"/>
    <dgm:cxn modelId="{EB6FAC6B-59A5-451B-969B-60B813027442}" type="presParOf" srcId="{A6724483-B6B8-4663-A53C-C9851F351061}" destId="{6288B890-6B98-4AF4-994E-392338E6E61B}" srcOrd="0" destOrd="0" presId="urn:microsoft.com/office/officeart/2005/8/layout/vList2"/>
    <dgm:cxn modelId="{176BEBFE-6892-4883-9479-B5F2048D20E5}" type="presParOf" srcId="{A6724483-B6B8-4663-A53C-C9851F351061}" destId="{FD250485-13FD-44F1-A112-C034F92DA5E6}" srcOrd="1" destOrd="0" presId="urn:microsoft.com/office/officeart/2005/8/layout/vList2"/>
    <dgm:cxn modelId="{FC4BABB1-817B-4BBF-8589-91019983FF53}" type="presParOf" srcId="{A6724483-B6B8-4663-A53C-C9851F351061}" destId="{35828092-FDDA-41D8-A088-B7AA22B1046B}" srcOrd="2" destOrd="0" presId="urn:microsoft.com/office/officeart/2005/8/layout/vList2"/>
    <dgm:cxn modelId="{5C8A66EB-AFEF-4433-9912-0B46833B8B9C}" type="presParOf" srcId="{A6724483-B6B8-4663-A53C-C9851F351061}" destId="{1CEE61AE-E4C6-4C3E-9CF6-7172FB12D624}" srcOrd="3" destOrd="0" presId="urn:microsoft.com/office/officeart/2005/8/layout/vList2"/>
    <dgm:cxn modelId="{4872251A-0D20-450C-A095-4F57E1E7F2B8}" type="presParOf" srcId="{A6724483-B6B8-4663-A53C-C9851F351061}" destId="{56215FF3-2187-4D37-99C1-DEFE0AED6AB3}" srcOrd="4" destOrd="0" presId="urn:microsoft.com/office/officeart/2005/8/layout/vList2"/>
    <dgm:cxn modelId="{11A59B70-6F6C-4AD5-ADEE-BB40D1B3B8DF}" type="presParOf" srcId="{A6724483-B6B8-4663-A53C-C9851F351061}" destId="{341C113E-A8B3-44F4-97F8-359615931002}" srcOrd="5" destOrd="0" presId="urn:microsoft.com/office/officeart/2005/8/layout/vList2"/>
    <dgm:cxn modelId="{4D9272C4-8CC2-4C27-AC2B-4277E743E29F}" type="presParOf" srcId="{A6724483-B6B8-4663-A53C-C9851F351061}" destId="{B8BD87DA-45BF-443A-95E2-26AF7BAE821B}"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88B890-6B98-4AF4-994E-392338E6E61B}">
      <dsp:nvSpPr>
        <dsp:cNvPr id="0" name=""/>
        <dsp:cNvSpPr/>
      </dsp:nvSpPr>
      <dsp:spPr>
        <a:xfrm>
          <a:off x="0" y="47139"/>
          <a:ext cx="8587408" cy="10751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rgbClr val="FFFFFF"/>
              </a:solidFill>
              <a:latin typeface="Aptos" panose="02110004020202020204"/>
              <a:ea typeface="+mn-ea"/>
              <a:cs typeface="+mn-cs"/>
            </a:rPr>
            <a:t>Our Graduated Response supports children at every stage of their learning journey. Quality First Teaching in every classroom helps to identify areas children who may need additional help.</a:t>
          </a:r>
        </a:p>
      </dsp:txBody>
      <dsp:txXfrm>
        <a:off x="52482" y="99621"/>
        <a:ext cx="8482444" cy="970144"/>
      </dsp:txXfrm>
    </dsp:sp>
    <dsp:sp modelId="{35828092-FDDA-41D8-A088-B7AA22B1046B}">
      <dsp:nvSpPr>
        <dsp:cNvPr id="0" name=""/>
        <dsp:cNvSpPr/>
      </dsp:nvSpPr>
      <dsp:spPr>
        <a:xfrm>
          <a:off x="0" y="1165448"/>
          <a:ext cx="8587408" cy="10751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rgbClr val="FFFFFF"/>
              </a:solidFill>
              <a:latin typeface="Aptos" panose="02110004020202020204"/>
              <a:ea typeface="+mn-ea"/>
              <a:cs typeface="+mn-cs"/>
            </a:rPr>
            <a:t>As SENDCo, Miss Brotherton may carry out observations or direct work with your child following discussions with parents and staff. This helps us to identify next steps for your child and may involve referrals for help from other professionals.</a:t>
          </a:r>
        </a:p>
      </dsp:txBody>
      <dsp:txXfrm>
        <a:off x="52482" y="1217930"/>
        <a:ext cx="8482444" cy="970144"/>
      </dsp:txXfrm>
    </dsp:sp>
    <dsp:sp modelId="{56215FF3-2187-4D37-99C1-DEFE0AED6AB3}">
      <dsp:nvSpPr>
        <dsp:cNvPr id="0" name=""/>
        <dsp:cNvSpPr/>
      </dsp:nvSpPr>
      <dsp:spPr>
        <a:xfrm>
          <a:off x="0" y="2283757"/>
          <a:ext cx="8587408" cy="10751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kern="1200">
              <a:solidFill>
                <a:srgbClr val="FFFFFF"/>
              </a:solidFill>
              <a:latin typeface="Aptos"/>
              <a:ea typeface="+mn-ea"/>
              <a:cs typeface="+mn-cs"/>
            </a:rPr>
            <a:t>In response to the very latest Government recommendations, the structure of the UK SEND system is changing, meaning quicker routes to support through schemes such as 'Experts at Hand'. Other new terminology will be appearing over the school year and we will be happy to navigate this with you.</a:t>
          </a:r>
        </a:p>
      </dsp:txBody>
      <dsp:txXfrm>
        <a:off x="52482" y="2336239"/>
        <a:ext cx="8482444" cy="970144"/>
      </dsp:txXfrm>
    </dsp:sp>
    <dsp:sp modelId="{B8BD87DA-45BF-443A-95E2-26AF7BAE821B}">
      <dsp:nvSpPr>
        <dsp:cNvPr id="0" name=""/>
        <dsp:cNvSpPr/>
      </dsp:nvSpPr>
      <dsp:spPr>
        <a:xfrm>
          <a:off x="0" y="3402066"/>
          <a:ext cx="8587408" cy="1075108"/>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solidFill>
                <a:srgbClr val="FFFFFF"/>
              </a:solidFill>
              <a:latin typeface="Aptos" panose="02110004020202020204"/>
              <a:ea typeface="+mn-ea"/>
              <a:cs typeface="+mn-cs"/>
            </a:rPr>
            <a:t>We work closely with nurseries and pre-schools to ensure your child starts school confidently and with the best possible provision. We also work with secondary school staff to ensure that transitions are as smooth as possible. For children moving up into their next year groups, SEND information is carefully handed over so that your child has a smooth transition.</a:t>
          </a:r>
        </a:p>
      </dsp:txBody>
      <dsp:txXfrm>
        <a:off x="52482" y="3454548"/>
        <a:ext cx="8482444" cy="97014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C17FD-EB2A-4B6D-94AC-50AA4094C21A}"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4EC9CB-48EC-4719-B876-0981F9A9439F}" type="slidenum">
              <a:rPr lang="en-GB" smtClean="0"/>
              <a:t>‹#›</a:t>
            </a:fld>
            <a:endParaRPr lang="en-GB"/>
          </a:p>
        </p:txBody>
      </p:sp>
    </p:spTree>
    <p:extLst>
      <p:ext uri="{BB962C8B-B14F-4D97-AF65-F5344CB8AC3E}">
        <p14:creationId xmlns:p14="http://schemas.microsoft.com/office/powerpoint/2010/main" val="38514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44EC9CB-48EC-4719-B876-0981F9A9439F}" type="slidenum">
              <a:rPr lang="en-GB" smtClean="0"/>
              <a:t>1</a:t>
            </a:fld>
            <a:endParaRPr lang="en-GB"/>
          </a:p>
        </p:txBody>
      </p:sp>
    </p:spTree>
    <p:extLst>
      <p:ext uri="{BB962C8B-B14F-4D97-AF65-F5344CB8AC3E}">
        <p14:creationId xmlns:p14="http://schemas.microsoft.com/office/powerpoint/2010/main" val="4163325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44EC9CB-48EC-4719-B876-0981F9A9439F}" type="slidenum">
              <a:rPr lang="en-GB" smtClean="0"/>
              <a:t>3</a:t>
            </a:fld>
            <a:endParaRPr lang="en-GB"/>
          </a:p>
        </p:txBody>
      </p:sp>
    </p:spTree>
    <p:extLst>
      <p:ext uri="{BB962C8B-B14F-4D97-AF65-F5344CB8AC3E}">
        <p14:creationId xmlns:p14="http://schemas.microsoft.com/office/powerpoint/2010/main" val="1997104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8D29-A597-67ED-4499-0090F98543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85943BF-1A0F-75B8-8095-7596821E8A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7D093EF-5235-174A-CD69-D7605FE41426}"/>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C473BA6D-D772-755C-FF8D-06B11C121C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9574340-40C1-295E-EECE-960B789CC774}"/>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1526438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451F-BF09-0BE2-32BE-711E79D516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9C69211-3F02-DA70-2B98-748A8E30DC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FB882C-76FE-5B2C-76E7-81B9B9D98FA3}"/>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222C6EAB-CD34-4D4F-812B-0395A8C342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200DC3-FB6F-D17B-7704-CA1399506FBD}"/>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794763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5D48-06C4-B65F-2043-B64F793B85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26A82B4-642E-281E-CBB3-CB51AB5D70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4302F5-BC2C-52FD-8C27-5CDB2D219ED5}"/>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AAE5F390-1C5E-B925-07DD-B457541734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8C9B38-E1DC-0E2C-35AB-974B550D6341}"/>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208526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6F53D-BEA6-5621-5A0E-091BCE5732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ADDA72-56CA-0EB6-CC77-E74E4912C0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E2196F-E1A7-E915-65E6-9EB9434FAF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8BDDB8-9F39-8767-6E76-CA9FB577103D}"/>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6" name="Footer Placeholder 5">
            <a:extLst>
              <a:ext uri="{FF2B5EF4-FFF2-40B4-BE49-F238E27FC236}">
                <a16:creationId xmlns:a16="http://schemas.microsoft.com/office/drawing/2014/main" id="{F0379976-B769-440F-3E88-1C941574C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E75C9C-D3EA-E2A1-8342-8582D3E7B46C}"/>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4153176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88323-91BD-76B3-D353-D48859B51C1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F323C3A-CFDF-2278-8517-C37B03D22A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806A20-390F-3C54-5110-4230F0391CB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002EE2A-5655-E65F-5023-EBC6B17E3A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CC8FA1-D845-089A-FA74-BE5F874F74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AD70375-8B93-A91F-EADA-7414D9687383}"/>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8" name="Footer Placeholder 7">
            <a:extLst>
              <a:ext uri="{FF2B5EF4-FFF2-40B4-BE49-F238E27FC236}">
                <a16:creationId xmlns:a16="http://schemas.microsoft.com/office/drawing/2014/main" id="{5C212855-1D54-E7B8-5B05-686D9E8B705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EB8ED3C-82CB-558A-CC84-96A2808D2249}"/>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196055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2712-08CE-B9F7-A88A-9654A45B353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10DA44E-A6FB-7CDC-791D-D59861012AA0}"/>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4" name="Footer Placeholder 3">
            <a:extLst>
              <a:ext uri="{FF2B5EF4-FFF2-40B4-BE49-F238E27FC236}">
                <a16:creationId xmlns:a16="http://schemas.microsoft.com/office/drawing/2014/main" id="{245916C6-B31C-C397-4D36-22E9166B4D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0959E20-E881-EFE5-1C15-EF4188125A3F}"/>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3514915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2DA0F6-D82A-A332-A780-64AF1F383BA7}"/>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3" name="Footer Placeholder 2">
            <a:extLst>
              <a:ext uri="{FF2B5EF4-FFF2-40B4-BE49-F238E27FC236}">
                <a16:creationId xmlns:a16="http://schemas.microsoft.com/office/drawing/2014/main" id="{F31850F0-9E80-27BE-C140-340FABD5EC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CBCA11C-6E9A-EDC5-B70C-9C686A5FF64A}"/>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2596051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6C6B5-3F54-EBEE-E188-B41EDBFD09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90AAF69-B6E8-F346-9D5C-44BACDCAE8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80518A3-8258-6B89-87D0-B34B35E26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4B941E-5EC8-0A98-13E7-150DC1AF0D0B}"/>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6" name="Footer Placeholder 5">
            <a:extLst>
              <a:ext uri="{FF2B5EF4-FFF2-40B4-BE49-F238E27FC236}">
                <a16:creationId xmlns:a16="http://schemas.microsoft.com/office/drawing/2014/main" id="{BC1BE906-DE90-59F3-CB12-19E793D657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213A32-E3E9-3A93-6C28-A925A988996B}"/>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4227896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E42E6-33ED-30DC-384E-DC5A8C52CA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AECB41D-7885-BB82-2236-6798A5FF42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C3DA459-B7EA-F801-B3EA-EAAA29373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A701A-C9A8-238E-328C-E201A4B34BE9}"/>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6" name="Footer Placeholder 5">
            <a:extLst>
              <a:ext uri="{FF2B5EF4-FFF2-40B4-BE49-F238E27FC236}">
                <a16:creationId xmlns:a16="http://schemas.microsoft.com/office/drawing/2014/main" id="{B36F8C64-B59D-7923-0268-77E6DFBCAB5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F095FD-32D0-7172-6009-C9E9C37F23BC}"/>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2697836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A35B-E795-042B-3144-330E04C5267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3DD067-2802-18E2-5BC6-92E027CB1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7D07AB-F592-6C0E-E5FD-BECCE5A4BF52}"/>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7C60B520-93B0-2E9F-FE9D-9D0ED8B7B2C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73A7C6-5E5B-0FBB-9432-2CC429627588}"/>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746245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9C36A3-8F67-EFF9-4C5C-9D01A7C76C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EF06684-C741-D0E9-990F-4E8E7AAA7C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D0F154-641B-F375-97FD-FDEBFAE2EEE9}"/>
              </a:ext>
            </a:extLst>
          </p:cNvPr>
          <p:cNvSpPr>
            <a:spLocks noGrp="1"/>
          </p:cNvSpPr>
          <p:nvPr>
            <p:ph type="dt" sz="half" idx="10"/>
          </p:nvPr>
        </p:nvSpPr>
        <p:spPr/>
        <p:txBody>
          <a:body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1715B926-BED3-D684-4A22-26A843DE0E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53AAC9-4222-AA23-78F2-33B2FCA9565E}"/>
              </a:ext>
            </a:extLst>
          </p:cNvPr>
          <p:cNvSpPr>
            <a:spLocks noGrp="1"/>
          </p:cNvSpPr>
          <p:nvPr>
            <p:ph type="sldNum" sz="quarter" idx="12"/>
          </p:nvPr>
        </p:nvSpPr>
        <p:spPr/>
        <p:txBody>
          <a:bodyPr/>
          <a:lstStyle/>
          <a:p>
            <a:fld id="{518DBE80-14DA-41C5-A434-EED142BD2004}" type="slidenum">
              <a:rPr lang="en-GB" smtClean="0"/>
              <a:t>‹#›</a:t>
            </a:fld>
            <a:endParaRPr lang="en-GB"/>
          </a:p>
        </p:txBody>
      </p:sp>
    </p:spTree>
    <p:extLst>
      <p:ext uri="{BB962C8B-B14F-4D97-AF65-F5344CB8AC3E}">
        <p14:creationId xmlns:p14="http://schemas.microsoft.com/office/powerpoint/2010/main" val="3835735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63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55049B-6535-807F-FEB9-BDB0EEB3E5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D452BA0-A00E-12D1-8CD2-8F093EC5B8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51B503-ECF4-94D7-84DF-F279AC808F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13AF1A-A20E-4387-BAA6-0499ECD00CDA}" type="datetimeFigureOut">
              <a:rPr lang="en-GB" smtClean="0"/>
              <a:t>09/09/2026</a:t>
            </a:fld>
            <a:endParaRPr lang="en-GB"/>
          </a:p>
        </p:txBody>
      </p:sp>
      <p:sp>
        <p:nvSpPr>
          <p:cNvPr id="5" name="Footer Placeholder 4">
            <a:extLst>
              <a:ext uri="{FF2B5EF4-FFF2-40B4-BE49-F238E27FC236}">
                <a16:creationId xmlns:a16="http://schemas.microsoft.com/office/drawing/2014/main" id="{219E5BF2-AB75-8DDA-02C1-18E6FD1C1C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8C2A29A-4F21-AD39-53CA-B96C80226C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8DBE80-14DA-41C5-A434-EED142BD2004}" type="slidenum">
              <a:rPr lang="en-GB" smtClean="0"/>
              <a:t>‹#›</a:t>
            </a:fld>
            <a:endParaRPr lang="en-GB"/>
          </a:p>
        </p:txBody>
      </p:sp>
    </p:spTree>
    <p:extLst>
      <p:ext uri="{BB962C8B-B14F-4D97-AF65-F5344CB8AC3E}">
        <p14:creationId xmlns:p14="http://schemas.microsoft.com/office/powerpoint/2010/main" val="823866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mailto:dothill@taw.org.uk"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hyperlink" Target="mailto:dothill.primarysend@taw.org.uk"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jpeg"/><Relationship Id="rId7" Type="http://schemas.openxmlformats.org/officeDocument/2006/relationships/diagramColors" Target="../diagrams/colors1.xml"/><Relationship Id="rId2" Type="http://schemas.openxmlformats.org/officeDocument/2006/relationships/image" Target="../media/image24.pn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0DF8-881C-00F3-C728-944D14CDC54D}"/>
              </a:ext>
            </a:extLst>
          </p:cNvPr>
          <p:cNvSpPr>
            <a:spLocks noGrp="1"/>
          </p:cNvSpPr>
          <p:nvPr>
            <p:ph type="ctrTitle"/>
          </p:nvPr>
        </p:nvSpPr>
        <p:spPr>
          <a:xfrm>
            <a:off x="1611086" y="141515"/>
            <a:ext cx="9144000" cy="1230085"/>
          </a:xfrm>
        </p:spPr>
        <p:txBody>
          <a:bodyPr>
            <a:noAutofit/>
          </a:bodyPr>
          <a:lstStyle/>
          <a:p>
            <a:r>
              <a:rPr lang="en-GB">
                <a:latin typeface="Calibri" panose="020F0502020204030204" pitchFamily="34" charset="0"/>
                <a:ea typeface="Calibri" panose="020F0502020204030204" pitchFamily="34" charset="0"/>
                <a:cs typeface="Calibri" panose="020F0502020204030204" pitchFamily="34" charset="0"/>
              </a:rPr>
              <a:t>Welcome to Year 6</a:t>
            </a:r>
          </a:p>
        </p:txBody>
      </p:sp>
      <p:pic>
        <p:nvPicPr>
          <p:cNvPr id="9" name="Picture 8">
            <a:extLst>
              <a:ext uri="{FF2B5EF4-FFF2-40B4-BE49-F238E27FC236}">
                <a16:creationId xmlns:a16="http://schemas.microsoft.com/office/drawing/2014/main" id="{6AF6D0F1-7C5C-9140-DDAC-6ABF12858030}"/>
              </a:ext>
            </a:extLst>
          </p:cNvPr>
          <p:cNvPicPr>
            <a:picLocks noChangeAspect="1"/>
          </p:cNvPicPr>
          <p:nvPr/>
        </p:nvPicPr>
        <p:blipFill>
          <a:blip r:embed="rId3"/>
          <a:stretch>
            <a:fillRect/>
          </a:stretch>
        </p:blipFill>
        <p:spPr>
          <a:xfrm>
            <a:off x="4937251" y="1371600"/>
            <a:ext cx="2491669" cy="2468310"/>
          </a:xfrm>
          <a:prstGeom prst="rect">
            <a:avLst/>
          </a:prstGeom>
        </p:spPr>
      </p:pic>
      <p:pic>
        <p:nvPicPr>
          <p:cNvPr id="11" name="Picture 10">
            <a:extLst>
              <a:ext uri="{FF2B5EF4-FFF2-40B4-BE49-F238E27FC236}">
                <a16:creationId xmlns:a16="http://schemas.microsoft.com/office/drawing/2014/main" id="{A829EF22-CA77-F810-3030-0AF3D3E8629B}"/>
              </a:ext>
            </a:extLst>
          </p:cNvPr>
          <p:cNvPicPr>
            <a:picLocks noChangeAspect="1"/>
          </p:cNvPicPr>
          <p:nvPr/>
        </p:nvPicPr>
        <p:blipFill>
          <a:blip r:embed="rId4"/>
          <a:stretch>
            <a:fillRect/>
          </a:stretch>
        </p:blipFill>
        <p:spPr>
          <a:xfrm>
            <a:off x="538162" y="1763485"/>
            <a:ext cx="3250065" cy="4401130"/>
          </a:xfrm>
          <a:prstGeom prst="rect">
            <a:avLst/>
          </a:prstGeom>
        </p:spPr>
      </p:pic>
      <p:pic>
        <p:nvPicPr>
          <p:cNvPr id="13" name="Picture 12">
            <a:extLst>
              <a:ext uri="{FF2B5EF4-FFF2-40B4-BE49-F238E27FC236}">
                <a16:creationId xmlns:a16="http://schemas.microsoft.com/office/drawing/2014/main" id="{943AC874-FD88-B5FD-D3F5-BF4452A65285}"/>
              </a:ext>
            </a:extLst>
          </p:cNvPr>
          <p:cNvPicPr>
            <a:picLocks noChangeAspect="1"/>
          </p:cNvPicPr>
          <p:nvPr/>
        </p:nvPicPr>
        <p:blipFill>
          <a:blip r:embed="rId5"/>
          <a:stretch>
            <a:fillRect/>
          </a:stretch>
        </p:blipFill>
        <p:spPr>
          <a:xfrm>
            <a:off x="4321630" y="4129315"/>
            <a:ext cx="5557837" cy="2468309"/>
          </a:xfrm>
          <a:prstGeom prst="rect">
            <a:avLst/>
          </a:prstGeom>
        </p:spPr>
      </p:pic>
      <p:pic>
        <p:nvPicPr>
          <p:cNvPr id="16" name="Picture 15">
            <a:extLst>
              <a:ext uri="{FF2B5EF4-FFF2-40B4-BE49-F238E27FC236}">
                <a16:creationId xmlns:a16="http://schemas.microsoft.com/office/drawing/2014/main" id="{F9D92E62-BBB0-9BDB-0110-BBB7D7092FCE}"/>
              </a:ext>
            </a:extLst>
          </p:cNvPr>
          <p:cNvPicPr>
            <a:picLocks noChangeAspect="1"/>
          </p:cNvPicPr>
          <p:nvPr/>
        </p:nvPicPr>
        <p:blipFill>
          <a:blip r:embed="rId6"/>
          <a:stretch>
            <a:fillRect/>
          </a:stretch>
        </p:blipFill>
        <p:spPr>
          <a:xfrm>
            <a:off x="8373043" y="1371600"/>
            <a:ext cx="3280795" cy="2468310"/>
          </a:xfrm>
          <a:prstGeom prst="rect">
            <a:avLst/>
          </a:prstGeom>
        </p:spPr>
      </p:pic>
    </p:spTree>
    <p:extLst>
      <p:ext uri="{BB962C8B-B14F-4D97-AF65-F5344CB8AC3E}">
        <p14:creationId xmlns:p14="http://schemas.microsoft.com/office/powerpoint/2010/main" val="3057287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a:extLst>
              <a:ext uri="{FF2B5EF4-FFF2-40B4-BE49-F238E27FC236}">
                <a16:creationId xmlns:a16="http://schemas.microsoft.com/office/drawing/2014/main" id="{936E6FF2-9247-29A2-DA9B-B313E4B1E5B6}"/>
              </a:ext>
            </a:extLst>
          </p:cNvPr>
          <p:cNvPicPr>
            <a:picLocks noChangeAspect="1"/>
          </p:cNvPicPr>
          <p:nvPr/>
        </p:nvPicPr>
        <p:blipFill>
          <a:blip r:embed="rId2"/>
          <a:stretch>
            <a:fillRect/>
          </a:stretch>
        </p:blipFill>
        <p:spPr>
          <a:xfrm>
            <a:off x="-30620" y="-166637"/>
            <a:ext cx="11982528" cy="6858000"/>
          </a:xfrm>
          <a:prstGeom prst="rect">
            <a:avLst/>
          </a:prstGeom>
        </p:spPr>
      </p:pic>
    </p:spTree>
    <p:extLst>
      <p:ext uri="{BB962C8B-B14F-4D97-AF65-F5344CB8AC3E}">
        <p14:creationId xmlns:p14="http://schemas.microsoft.com/office/powerpoint/2010/main" val="14720556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46CE1-DD7C-EAA7-9243-8D3ED14C7450}"/>
              </a:ext>
            </a:extLst>
          </p:cNvPr>
          <p:cNvSpPr>
            <a:spLocks noGrp="1"/>
          </p:cNvSpPr>
          <p:nvPr>
            <p:ph type="title"/>
          </p:nvPr>
        </p:nvSpPr>
        <p:spPr/>
        <p:txBody>
          <a:bodyPr/>
          <a:lstStyle/>
          <a:p>
            <a:r>
              <a:rPr lang="en-GB"/>
              <a:t>School Routines </a:t>
            </a:r>
          </a:p>
        </p:txBody>
      </p:sp>
      <p:sp>
        <p:nvSpPr>
          <p:cNvPr id="4" name="TextBox 3">
            <a:extLst>
              <a:ext uri="{FF2B5EF4-FFF2-40B4-BE49-F238E27FC236}">
                <a16:creationId xmlns:a16="http://schemas.microsoft.com/office/drawing/2014/main" id="{FEA6073D-0699-5F1A-8CC5-09D20036AB71}"/>
              </a:ext>
            </a:extLst>
          </p:cNvPr>
          <p:cNvSpPr txBox="1"/>
          <p:nvPr/>
        </p:nvSpPr>
        <p:spPr>
          <a:xfrm>
            <a:off x="348342" y="1364116"/>
            <a:ext cx="11375572" cy="5016758"/>
          </a:xfrm>
          <a:prstGeom prst="rect">
            <a:avLst/>
          </a:prstGeom>
          <a:noFill/>
        </p:spPr>
        <p:txBody>
          <a:bodyPr wrap="square">
            <a:spAutoFit/>
          </a:bodyPr>
          <a:lstStyle/>
          <a:p>
            <a:r>
              <a:rPr lang="en-GB" sz="1600" b="1">
                <a:latin typeface="Calibri" panose="020F0502020204030204" pitchFamily="34" charset="0"/>
                <a:ea typeface="Calibri" panose="020F0502020204030204" pitchFamily="34" charset="0"/>
                <a:cs typeface="Calibri" panose="020F0502020204030204" pitchFamily="34" charset="0"/>
              </a:rPr>
              <a:t>Start of the Day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School gates open at 8:30am and children must be in the classroom by 8:45am.</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Children enter school independently and are greeted by staff.</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Coats, bags and water bottles are put away.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Registration takes place promptly.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Early morning activities help children settle into learning straight away.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Please ensure your child arrives on time every day.</a:t>
            </a:r>
          </a:p>
          <a:p>
            <a:endParaRPr lang="en-GB" sz="1600">
              <a:latin typeface="Calibri" panose="020F0502020204030204" pitchFamily="34" charset="0"/>
              <a:ea typeface="Calibri" panose="020F0502020204030204" pitchFamily="34" charset="0"/>
              <a:cs typeface="Calibri" panose="020F0502020204030204" pitchFamily="34" charset="0"/>
            </a:endParaRPr>
          </a:p>
          <a:p>
            <a:r>
              <a:rPr lang="en-GB" sz="1600" b="1">
                <a:latin typeface="Calibri" panose="020F0502020204030204" pitchFamily="34" charset="0"/>
                <a:ea typeface="Calibri" panose="020F0502020204030204" pitchFamily="34" charset="0"/>
                <a:cs typeface="Calibri" panose="020F0502020204030204" pitchFamily="34" charset="0"/>
              </a:rPr>
              <a:t>During the School Day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Lessons follow a structured timetable </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Regular opportunities for reading, writing and maths.</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Morning break and lunchtime routines</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Children are encouraged to follow our school values and the Ready, Respect, Safe expectations.</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Water bottles should be brought to school daily.</a:t>
            </a:r>
          </a:p>
          <a:p>
            <a:endParaRPr lang="en-GB" sz="1600">
              <a:latin typeface="Calibri" panose="020F0502020204030204" pitchFamily="34" charset="0"/>
              <a:ea typeface="Calibri" panose="020F0502020204030204" pitchFamily="34" charset="0"/>
              <a:cs typeface="Calibri" panose="020F0502020204030204" pitchFamily="34" charset="0"/>
            </a:endParaRPr>
          </a:p>
          <a:p>
            <a:r>
              <a:rPr lang="en-GB" sz="1600" b="1">
                <a:latin typeface="Calibri" panose="020F0502020204030204" pitchFamily="34" charset="0"/>
                <a:ea typeface="Calibri" panose="020F0502020204030204" pitchFamily="34" charset="0"/>
                <a:cs typeface="Calibri" panose="020F0502020204030204" pitchFamily="34" charset="0"/>
              </a:rPr>
              <a:t>End of the Day</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Children are dismissed from their classroom door or designated collection point.</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Please wait in the agreed collection area and inform the office of any changes to collection arrangements.</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Children walking home independently must have written parental permission.</a:t>
            </a:r>
          </a:p>
          <a:p>
            <a:pPr marL="285750" indent="-285750">
              <a:buFont typeface="Arial" panose="020B0604020202020204" pitchFamily="34" charset="0"/>
              <a:buChar char="•"/>
            </a:pPr>
            <a:r>
              <a:rPr lang="en-GB" sz="1600">
                <a:latin typeface="Calibri" panose="020F0502020204030204" pitchFamily="34" charset="0"/>
                <a:ea typeface="Calibri" panose="020F0502020204030204" pitchFamily="34" charset="0"/>
                <a:cs typeface="Calibri" panose="020F0502020204030204" pitchFamily="34" charset="0"/>
              </a:rPr>
              <a:t>Mobile phones brought to school by authorised pupils are collected from staff at the end of the day.</a:t>
            </a:r>
          </a:p>
        </p:txBody>
      </p:sp>
      <p:pic>
        <p:nvPicPr>
          <p:cNvPr id="6" name="Picture 5">
            <a:extLst>
              <a:ext uri="{FF2B5EF4-FFF2-40B4-BE49-F238E27FC236}">
                <a16:creationId xmlns:a16="http://schemas.microsoft.com/office/drawing/2014/main" id="{3FFEDF7B-1F70-B43E-CBAB-C4D05FABC82B}"/>
              </a:ext>
            </a:extLst>
          </p:cNvPr>
          <p:cNvPicPr>
            <a:picLocks noChangeAspect="1"/>
          </p:cNvPicPr>
          <p:nvPr/>
        </p:nvPicPr>
        <p:blipFill>
          <a:blip r:embed="rId3"/>
          <a:stretch>
            <a:fillRect/>
          </a:stretch>
        </p:blipFill>
        <p:spPr>
          <a:xfrm>
            <a:off x="7485182" y="365125"/>
            <a:ext cx="4423789" cy="3332874"/>
          </a:xfrm>
          <a:prstGeom prst="rect">
            <a:avLst/>
          </a:prstGeom>
        </p:spPr>
      </p:pic>
      <p:pic>
        <p:nvPicPr>
          <p:cNvPr id="8" name="Picture 7">
            <a:extLst>
              <a:ext uri="{FF2B5EF4-FFF2-40B4-BE49-F238E27FC236}">
                <a16:creationId xmlns:a16="http://schemas.microsoft.com/office/drawing/2014/main" id="{54982AC9-B632-DBD6-672B-24F7590359BF}"/>
              </a:ext>
            </a:extLst>
          </p:cNvPr>
          <p:cNvPicPr>
            <a:picLocks noChangeAspect="1"/>
          </p:cNvPicPr>
          <p:nvPr/>
        </p:nvPicPr>
        <p:blipFill>
          <a:blip r:embed="rId4"/>
          <a:stretch>
            <a:fillRect/>
          </a:stretch>
        </p:blipFill>
        <p:spPr>
          <a:xfrm>
            <a:off x="9456283" y="4811486"/>
            <a:ext cx="2452688" cy="1847850"/>
          </a:xfrm>
          <a:prstGeom prst="rect">
            <a:avLst/>
          </a:prstGeom>
        </p:spPr>
      </p:pic>
    </p:spTree>
    <p:extLst>
      <p:ext uri="{BB962C8B-B14F-4D97-AF65-F5344CB8AC3E}">
        <p14:creationId xmlns:p14="http://schemas.microsoft.com/office/powerpoint/2010/main" val="1183964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3FC533-9E3A-CB95-A4BF-FD744A28CEA7}"/>
              </a:ext>
            </a:extLst>
          </p:cNvPr>
          <p:cNvPicPr>
            <a:picLocks noChangeAspect="1"/>
          </p:cNvPicPr>
          <p:nvPr/>
        </p:nvPicPr>
        <p:blipFill>
          <a:blip r:embed="rId2"/>
          <a:stretch>
            <a:fillRect/>
          </a:stretch>
        </p:blipFill>
        <p:spPr>
          <a:xfrm>
            <a:off x="1273629" y="249792"/>
            <a:ext cx="9133113" cy="6454066"/>
          </a:xfrm>
          <a:prstGeom prst="rect">
            <a:avLst/>
          </a:prstGeom>
        </p:spPr>
      </p:pic>
    </p:spTree>
    <p:extLst>
      <p:ext uri="{BB962C8B-B14F-4D97-AF65-F5344CB8AC3E}">
        <p14:creationId xmlns:p14="http://schemas.microsoft.com/office/powerpoint/2010/main" val="334641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392B32E-526D-420F-9650-ABEBDD758BF9}"/>
              </a:ext>
            </a:extLst>
          </p:cNvPr>
          <p:cNvSpPr txBox="1">
            <a:spLocks/>
          </p:cNvSpPr>
          <p:nvPr/>
        </p:nvSpPr>
        <p:spPr>
          <a:xfrm>
            <a:off x="372836" y="199132"/>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latin typeface="Calibri" panose="020F0502020204030204" pitchFamily="34" charset="0"/>
                <a:ea typeface="Calibri" panose="020F0502020204030204" pitchFamily="34" charset="0"/>
                <a:cs typeface="Calibri" panose="020F0502020204030204" pitchFamily="34" charset="0"/>
              </a:rPr>
              <a:t>About Our Class</a:t>
            </a:r>
          </a:p>
        </p:txBody>
      </p:sp>
      <p:sp>
        <p:nvSpPr>
          <p:cNvPr id="8" name="TextBox 7">
            <a:extLst>
              <a:ext uri="{FF2B5EF4-FFF2-40B4-BE49-F238E27FC236}">
                <a16:creationId xmlns:a16="http://schemas.microsoft.com/office/drawing/2014/main" id="{76A85D9F-5F36-8B4F-AA50-929DD7AA899B}"/>
              </a:ext>
            </a:extLst>
          </p:cNvPr>
          <p:cNvSpPr txBox="1"/>
          <p:nvPr/>
        </p:nvSpPr>
        <p:spPr>
          <a:xfrm>
            <a:off x="476795" y="1674674"/>
            <a:ext cx="4648200" cy="175432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Year 6 is a very independent year. </a:t>
            </a:r>
          </a:p>
          <a:p>
            <a:r>
              <a:rPr lang="en-GB"/>
              <a:t>Children usually bring themselves to school, and MUST be here before 8:45am. Each day starts at 8:30am with ‘morning maths’ so please encourage your child to arrive in time for this. </a:t>
            </a:r>
          </a:p>
        </p:txBody>
      </p:sp>
      <p:sp>
        <p:nvSpPr>
          <p:cNvPr id="3" name="TextBox 2">
            <a:extLst>
              <a:ext uri="{FF2B5EF4-FFF2-40B4-BE49-F238E27FC236}">
                <a16:creationId xmlns:a16="http://schemas.microsoft.com/office/drawing/2014/main" id="{18CBD2E0-5AFD-0A90-8F69-F5275DC0051F}"/>
              </a:ext>
            </a:extLst>
          </p:cNvPr>
          <p:cNvSpPr txBox="1"/>
          <p:nvPr/>
        </p:nvSpPr>
        <p:spPr>
          <a:xfrm>
            <a:off x="476795" y="3877019"/>
            <a:ext cx="4431030" cy="258532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PE is on Wednesdays for 6C, and Thursdays for 6W</a:t>
            </a:r>
          </a:p>
          <a:p>
            <a:r>
              <a:rPr lang="en-GB"/>
              <a:t>PE kit should be worn to school on those days.</a:t>
            </a:r>
          </a:p>
          <a:p>
            <a:r>
              <a:rPr lang="en-GB"/>
              <a:t>PE kits must be plain and appropriate – see the school website for specifics.</a:t>
            </a:r>
          </a:p>
          <a:p>
            <a:r>
              <a:rPr lang="en-GB"/>
              <a:t>Jewellery must be removed (best not to wear earrings on PE days)</a:t>
            </a:r>
          </a:p>
          <a:p>
            <a:r>
              <a:rPr lang="en-GB"/>
              <a:t>Hair must be tied up if long enough.</a:t>
            </a:r>
          </a:p>
        </p:txBody>
      </p:sp>
      <p:sp>
        <p:nvSpPr>
          <p:cNvPr id="5" name="TextBox 4">
            <a:extLst>
              <a:ext uri="{FF2B5EF4-FFF2-40B4-BE49-F238E27FC236}">
                <a16:creationId xmlns:a16="http://schemas.microsoft.com/office/drawing/2014/main" id="{3B832CA1-F6F7-EF40-7AA6-2B4E157A54F2}"/>
              </a:ext>
            </a:extLst>
          </p:cNvPr>
          <p:cNvSpPr txBox="1"/>
          <p:nvPr/>
        </p:nvSpPr>
        <p:spPr>
          <a:xfrm>
            <a:off x="6343650" y="395658"/>
            <a:ext cx="5025935" cy="286232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We do not encourage bringing mobile phones to school – school does not accept liability for them.</a:t>
            </a:r>
          </a:p>
          <a:p>
            <a:r>
              <a:rPr lang="en-GB"/>
              <a:t>Phones brought in will be collected at the door and stored in the school office throughout the day. Children will need to remember to collect them from class before leaving for home.</a:t>
            </a:r>
          </a:p>
          <a:p>
            <a:r>
              <a:rPr lang="en-GB"/>
              <a:t>Mobile Phones are not allowed to be used on the school premises. They should be turned off, when children enter the site.</a:t>
            </a:r>
          </a:p>
        </p:txBody>
      </p:sp>
      <p:sp>
        <p:nvSpPr>
          <p:cNvPr id="9" name="TextBox 8">
            <a:extLst>
              <a:ext uri="{FF2B5EF4-FFF2-40B4-BE49-F238E27FC236}">
                <a16:creationId xmlns:a16="http://schemas.microsoft.com/office/drawing/2014/main" id="{96A82B95-E07C-ACE2-00CC-D91657F4BFD2}"/>
              </a:ext>
            </a:extLst>
          </p:cNvPr>
          <p:cNvSpPr txBox="1"/>
          <p:nvPr/>
        </p:nvSpPr>
        <p:spPr>
          <a:xfrm>
            <a:off x="5988775" y="3840389"/>
            <a:ext cx="5380809" cy="258532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GB"/>
              <a:t>In preparation for secondary school, homework is an expectation and non-negotiable.</a:t>
            </a:r>
          </a:p>
          <a:p>
            <a:r>
              <a:rPr lang="en-GB"/>
              <a:t>All Y6 pupils must:</a:t>
            </a:r>
          </a:p>
          <a:p>
            <a:pPr marL="285750" indent="-285750">
              <a:buFont typeface="Arial" panose="020B0604020202020204" pitchFamily="34" charset="0"/>
              <a:buChar char="•"/>
            </a:pPr>
            <a:r>
              <a:rPr lang="en-GB"/>
              <a:t>read 4 times a week and sign the diary</a:t>
            </a:r>
          </a:p>
          <a:p>
            <a:pPr marL="285750" indent="-285750">
              <a:buFont typeface="Arial" panose="020B0604020202020204" pitchFamily="34" charset="0"/>
              <a:buChar char="•"/>
            </a:pPr>
            <a:r>
              <a:rPr lang="en-GB"/>
              <a:t>complete TTRS</a:t>
            </a:r>
          </a:p>
          <a:p>
            <a:pPr marL="285750" indent="-285750">
              <a:buFont typeface="Arial" panose="020B0604020202020204" pitchFamily="34" charset="0"/>
              <a:buChar char="•"/>
            </a:pPr>
            <a:r>
              <a:rPr lang="en-GB"/>
              <a:t>Practise spellings twice a week.</a:t>
            </a:r>
          </a:p>
          <a:p>
            <a:r>
              <a:rPr lang="en-GB"/>
              <a:t>Any homework not evidenced will be expected to be completed during Friday morning breaktime – think detention in secondary school!</a:t>
            </a:r>
          </a:p>
        </p:txBody>
      </p:sp>
    </p:spTree>
    <p:extLst>
      <p:ext uri="{BB962C8B-B14F-4D97-AF65-F5344CB8AC3E}">
        <p14:creationId xmlns:p14="http://schemas.microsoft.com/office/powerpoint/2010/main" val="3056790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8415ED-7EED-321E-94BE-9F6911E571AF}"/>
              </a:ext>
            </a:extLst>
          </p:cNvPr>
          <p:cNvSpPr txBox="1">
            <a:spLocks/>
          </p:cNvSpPr>
          <p:nvPr/>
        </p:nvSpPr>
        <p:spPr>
          <a:xfrm>
            <a:off x="801330" y="365125"/>
            <a:ext cx="10552470" cy="80937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800">
                <a:latin typeface="Calibri"/>
                <a:ea typeface="Calibri"/>
                <a:cs typeface="Calibri"/>
              </a:rPr>
              <a:t>Meet the Wider Team </a:t>
            </a:r>
            <a:r>
              <a:rPr lang="en-GB" sz="4000">
                <a:latin typeface="Calibri"/>
                <a:ea typeface="Calibri"/>
                <a:cs typeface="Calibri"/>
              </a:rPr>
              <a:t>and key responsibilities</a:t>
            </a:r>
          </a:p>
        </p:txBody>
      </p:sp>
      <p:pic>
        <p:nvPicPr>
          <p:cNvPr id="3" name="Picture 2">
            <a:extLst>
              <a:ext uri="{FF2B5EF4-FFF2-40B4-BE49-F238E27FC236}">
                <a16:creationId xmlns:a16="http://schemas.microsoft.com/office/drawing/2014/main" id="{4A94BED6-17D9-570B-7460-E3E13E2BC24B}"/>
              </a:ext>
            </a:extLst>
          </p:cNvPr>
          <p:cNvPicPr>
            <a:picLocks noChangeAspect="1"/>
          </p:cNvPicPr>
          <p:nvPr/>
        </p:nvPicPr>
        <p:blipFill>
          <a:blip r:embed="rId2"/>
          <a:stretch>
            <a:fillRect/>
          </a:stretch>
        </p:blipFill>
        <p:spPr>
          <a:xfrm>
            <a:off x="329616" y="1223352"/>
            <a:ext cx="1310153" cy="1746871"/>
          </a:xfrm>
          <a:prstGeom prst="rect">
            <a:avLst/>
          </a:prstGeom>
        </p:spPr>
      </p:pic>
      <p:pic>
        <p:nvPicPr>
          <p:cNvPr id="7" name="Picture 6">
            <a:extLst>
              <a:ext uri="{FF2B5EF4-FFF2-40B4-BE49-F238E27FC236}">
                <a16:creationId xmlns:a16="http://schemas.microsoft.com/office/drawing/2014/main" id="{E4C6802E-BB06-0491-085B-454C4FB36D56}"/>
              </a:ext>
            </a:extLst>
          </p:cNvPr>
          <p:cNvPicPr>
            <a:picLocks noChangeAspect="1"/>
          </p:cNvPicPr>
          <p:nvPr/>
        </p:nvPicPr>
        <p:blipFill>
          <a:blip r:embed="rId3"/>
          <a:stretch>
            <a:fillRect/>
          </a:stretch>
        </p:blipFill>
        <p:spPr>
          <a:xfrm>
            <a:off x="1805196" y="1223352"/>
            <a:ext cx="1310153" cy="1746870"/>
          </a:xfrm>
          <a:prstGeom prst="rect">
            <a:avLst/>
          </a:prstGeom>
        </p:spPr>
      </p:pic>
      <p:pic>
        <p:nvPicPr>
          <p:cNvPr id="9" name="Picture 8">
            <a:extLst>
              <a:ext uri="{FF2B5EF4-FFF2-40B4-BE49-F238E27FC236}">
                <a16:creationId xmlns:a16="http://schemas.microsoft.com/office/drawing/2014/main" id="{EE6BF341-A423-079F-D8FB-0C461B160994}"/>
              </a:ext>
            </a:extLst>
          </p:cNvPr>
          <p:cNvPicPr>
            <a:picLocks noChangeAspect="1"/>
          </p:cNvPicPr>
          <p:nvPr/>
        </p:nvPicPr>
        <p:blipFill>
          <a:blip r:embed="rId4"/>
          <a:stretch>
            <a:fillRect/>
          </a:stretch>
        </p:blipFill>
        <p:spPr>
          <a:xfrm>
            <a:off x="3243905" y="1223352"/>
            <a:ext cx="1310153" cy="1746870"/>
          </a:xfrm>
          <a:prstGeom prst="rect">
            <a:avLst/>
          </a:prstGeom>
        </p:spPr>
      </p:pic>
      <p:pic>
        <p:nvPicPr>
          <p:cNvPr id="11" name="Picture 10">
            <a:extLst>
              <a:ext uri="{FF2B5EF4-FFF2-40B4-BE49-F238E27FC236}">
                <a16:creationId xmlns:a16="http://schemas.microsoft.com/office/drawing/2014/main" id="{4B6B9EFE-14BB-975A-BB26-1966FFAD9687}"/>
              </a:ext>
            </a:extLst>
          </p:cNvPr>
          <p:cNvPicPr>
            <a:picLocks noChangeAspect="1"/>
          </p:cNvPicPr>
          <p:nvPr/>
        </p:nvPicPr>
        <p:blipFill>
          <a:blip r:embed="rId5"/>
          <a:stretch>
            <a:fillRect/>
          </a:stretch>
        </p:blipFill>
        <p:spPr>
          <a:xfrm>
            <a:off x="4670324" y="1223352"/>
            <a:ext cx="1310153" cy="1746870"/>
          </a:xfrm>
          <a:prstGeom prst="rect">
            <a:avLst/>
          </a:prstGeom>
        </p:spPr>
      </p:pic>
      <p:pic>
        <p:nvPicPr>
          <p:cNvPr id="13" name="Picture 12">
            <a:extLst>
              <a:ext uri="{FF2B5EF4-FFF2-40B4-BE49-F238E27FC236}">
                <a16:creationId xmlns:a16="http://schemas.microsoft.com/office/drawing/2014/main" id="{E0EC933F-777F-06A8-3432-FD3CDD20B0C1}"/>
              </a:ext>
            </a:extLst>
          </p:cNvPr>
          <p:cNvPicPr>
            <a:picLocks noChangeAspect="1"/>
          </p:cNvPicPr>
          <p:nvPr/>
        </p:nvPicPr>
        <p:blipFill>
          <a:blip r:embed="rId6"/>
          <a:stretch>
            <a:fillRect/>
          </a:stretch>
        </p:blipFill>
        <p:spPr>
          <a:xfrm>
            <a:off x="6151433" y="1223352"/>
            <a:ext cx="1310153" cy="1746871"/>
          </a:xfrm>
          <a:prstGeom prst="rect">
            <a:avLst/>
          </a:prstGeom>
        </p:spPr>
      </p:pic>
      <p:pic>
        <p:nvPicPr>
          <p:cNvPr id="15" name="Picture 14">
            <a:extLst>
              <a:ext uri="{FF2B5EF4-FFF2-40B4-BE49-F238E27FC236}">
                <a16:creationId xmlns:a16="http://schemas.microsoft.com/office/drawing/2014/main" id="{99EFAEEF-F376-CAFA-DA6D-3A39E298A976}"/>
              </a:ext>
            </a:extLst>
          </p:cNvPr>
          <p:cNvPicPr>
            <a:picLocks noChangeAspect="1"/>
          </p:cNvPicPr>
          <p:nvPr/>
        </p:nvPicPr>
        <p:blipFill>
          <a:blip r:embed="rId7"/>
          <a:stretch>
            <a:fillRect/>
          </a:stretch>
        </p:blipFill>
        <p:spPr>
          <a:xfrm>
            <a:off x="7583382" y="1223352"/>
            <a:ext cx="1310154" cy="1746872"/>
          </a:xfrm>
          <a:prstGeom prst="rect">
            <a:avLst/>
          </a:prstGeom>
        </p:spPr>
      </p:pic>
      <p:graphicFrame>
        <p:nvGraphicFramePr>
          <p:cNvPr id="16" name="Table 15">
            <a:extLst>
              <a:ext uri="{FF2B5EF4-FFF2-40B4-BE49-F238E27FC236}">
                <a16:creationId xmlns:a16="http://schemas.microsoft.com/office/drawing/2014/main" id="{BA086CC7-DD44-8D68-10DC-8DB53B5F3EDD}"/>
              </a:ext>
            </a:extLst>
          </p:cNvPr>
          <p:cNvGraphicFramePr>
            <a:graphicFrameLocks noGrp="1"/>
          </p:cNvGraphicFramePr>
          <p:nvPr>
            <p:extLst>
              <p:ext uri="{D42A27DB-BD31-4B8C-83A1-F6EECF244321}">
                <p14:modId xmlns:p14="http://schemas.microsoft.com/office/powerpoint/2010/main" val="4211273385"/>
              </p:ext>
            </p:extLst>
          </p:nvPr>
        </p:nvGraphicFramePr>
        <p:xfrm>
          <a:off x="322533" y="3063676"/>
          <a:ext cx="11571504" cy="694002"/>
        </p:xfrm>
        <a:graphic>
          <a:graphicData uri="http://schemas.openxmlformats.org/drawingml/2006/table">
            <a:tbl>
              <a:tblPr firstRow="1" bandRow="1">
                <a:tableStyleId>{5C22544A-7EE6-4342-B048-85BDC9FD1C3A}</a:tableStyleId>
              </a:tblPr>
              <a:tblGrid>
                <a:gridCol w="1446438">
                  <a:extLst>
                    <a:ext uri="{9D8B030D-6E8A-4147-A177-3AD203B41FA5}">
                      <a16:colId xmlns:a16="http://schemas.microsoft.com/office/drawing/2014/main" val="2155847124"/>
                    </a:ext>
                  </a:extLst>
                </a:gridCol>
                <a:gridCol w="1446438">
                  <a:extLst>
                    <a:ext uri="{9D8B030D-6E8A-4147-A177-3AD203B41FA5}">
                      <a16:colId xmlns:a16="http://schemas.microsoft.com/office/drawing/2014/main" val="846762725"/>
                    </a:ext>
                  </a:extLst>
                </a:gridCol>
                <a:gridCol w="1446438">
                  <a:extLst>
                    <a:ext uri="{9D8B030D-6E8A-4147-A177-3AD203B41FA5}">
                      <a16:colId xmlns:a16="http://schemas.microsoft.com/office/drawing/2014/main" val="1643853893"/>
                    </a:ext>
                  </a:extLst>
                </a:gridCol>
                <a:gridCol w="1446438">
                  <a:extLst>
                    <a:ext uri="{9D8B030D-6E8A-4147-A177-3AD203B41FA5}">
                      <a16:colId xmlns:a16="http://schemas.microsoft.com/office/drawing/2014/main" val="3529682230"/>
                    </a:ext>
                  </a:extLst>
                </a:gridCol>
                <a:gridCol w="1446438">
                  <a:extLst>
                    <a:ext uri="{9D8B030D-6E8A-4147-A177-3AD203B41FA5}">
                      <a16:colId xmlns:a16="http://schemas.microsoft.com/office/drawing/2014/main" val="1648412987"/>
                    </a:ext>
                  </a:extLst>
                </a:gridCol>
                <a:gridCol w="1446438">
                  <a:extLst>
                    <a:ext uri="{9D8B030D-6E8A-4147-A177-3AD203B41FA5}">
                      <a16:colId xmlns:a16="http://schemas.microsoft.com/office/drawing/2014/main" val="1076099896"/>
                    </a:ext>
                  </a:extLst>
                </a:gridCol>
                <a:gridCol w="1446438">
                  <a:extLst>
                    <a:ext uri="{9D8B030D-6E8A-4147-A177-3AD203B41FA5}">
                      <a16:colId xmlns:a16="http://schemas.microsoft.com/office/drawing/2014/main" val="3232495490"/>
                    </a:ext>
                  </a:extLst>
                </a:gridCol>
                <a:gridCol w="1446438">
                  <a:extLst>
                    <a:ext uri="{9D8B030D-6E8A-4147-A177-3AD203B41FA5}">
                      <a16:colId xmlns:a16="http://schemas.microsoft.com/office/drawing/2014/main" val="3646125219"/>
                    </a:ext>
                  </a:extLst>
                </a:gridCol>
              </a:tblGrid>
              <a:tr h="694002">
                <a:tc>
                  <a:txBody>
                    <a:bodyPr/>
                    <a:lstStyle/>
                    <a:p>
                      <a:pPr algn="ctr"/>
                      <a:r>
                        <a:rPr lang="en-GB" sz="1600">
                          <a:latin typeface="Calibri"/>
                          <a:ea typeface="Calibri"/>
                          <a:cs typeface="Calibri"/>
                        </a:rPr>
                        <a:t>Mrs Thomas</a:t>
                      </a:r>
                    </a:p>
                    <a:p>
                      <a:pPr algn="ctr"/>
                      <a:r>
                        <a:rPr lang="en-GB" sz="1600">
                          <a:latin typeface="Calibri"/>
                          <a:ea typeface="Calibri"/>
                          <a:cs typeface="Calibri"/>
                        </a:rPr>
                        <a:t>Head Teacher </a:t>
                      </a:r>
                    </a:p>
                  </a:txBody>
                  <a:tcPr/>
                </a:tc>
                <a:tc>
                  <a:txBody>
                    <a:bodyPr/>
                    <a:lstStyle/>
                    <a:p>
                      <a:pPr algn="ctr"/>
                      <a:r>
                        <a:rPr lang="en-GB" sz="1600">
                          <a:latin typeface="Calibri"/>
                          <a:ea typeface="Calibri"/>
                          <a:cs typeface="Calibri"/>
                        </a:rPr>
                        <a:t>Mrs Harvey </a:t>
                      </a:r>
                    </a:p>
                    <a:p>
                      <a:pPr algn="ctr"/>
                      <a:r>
                        <a:rPr lang="en-GB" sz="1600">
                          <a:latin typeface="Calibri"/>
                          <a:ea typeface="Calibri"/>
                          <a:cs typeface="Calibri"/>
                        </a:rPr>
                        <a:t>Deputy Head </a:t>
                      </a:r>
                    </a:p>
                  </a:txBody>
                  <a:tcPr/>
                </a:tc>
                <a:tc>
                  <a:txBody>
                    <a:bodyPr/>
                    <a:lstStyle/>
                    <a:p>
                      <a:pPr algn="ctr"/>
                      <a:r>
                        <a:rPr lang="en-GB" sz="1600">
                          <a:latin typeface="Calibri"/>
                          <a:ea typeface="Calibri"/>
                          <a:cs typeface="Calibri"/>
                        </a:rPr>
                        <a:t>Mr Kirkpatrick </a:t>
                      </a:r>
                    </a:p>
                    <a:p>
                      <a:pPr algn="ctr"/>
                      <a:r>
                        <a:rPr lang="en-GB" sz="1600">
                          <a:latin typeface="Calibri"/>
                          <a:ea typeface="Calibri"/>
                          <a:cs typeface="Calibri"/>
                        </a:rPr>
                        <a:t>Assistant Head</a:t>
                      </a:r>
                    </a:p>
                  </a:txBody>
                  <a:tcPr/>
                </a:tc>
                <a:tc>
                  <a:txBody>
                    <a:bodyPr/>
                    <a:lstStyle/>
                    <a:p>
                      <a:pPr algn="ctr"/>
                      <a:r>
                        <a:rPr lang="en-GB" sz="1400">
                          <a:latin typeface="Calibri"/>
                          <a:ea typeface="Calibri"/>
                          <a:cs typeface="Calibri"/>
                        </a:rPr>
                        <a:t>Miss Brotherton </a:t>
                      </a:r>
                    </a:p>
                    <a:p>
                      <a:pPr algn="ctr"/>
                      <a:r>
                        <a:rPr lang="en-GB" sz="1600">
                          <a:latin typeface="Calibri"/>
                          <a:ea typeface="Calibri"/>
                          <a:cs typeface="Calibri"/>
                        </a:rPr>
                        <a:t>Assistant Head</a:t>
                      </a:r>
                    </a:p>
                  </a:txBody>
                  <a:tcPr/>
                </a:tc>
                <a:tc>
                  <a:txBody>
                    <a:bodyPr/>
                    <a:lstStyle/>
                    <a:p>
                      <a:pPr algn="ctr"/>
                      <a:r>
                        <a:rPr lang="en-GB" sz="1600">
                          <a:latin typeface="Calibri"/>
                          <a:ea typeface="Calibri"/>
                          <a:cs typeface="Calibri"/>
                        </a:rPr>
                        <a:t>Miss Love</a:t>
                      </a:r>
                    </a:p>
                    <a:p>
                      <a:pPr algn="ctr"/>
                      <a:r>
                        <a:rPr lang="en-GB" sz="1600">
                          <a:latin typeface="Calibri"/>
                          <a:ea typeface="Calibri"/>
                          <a:cs typeface="Calibri"/>
                        </a:rPr>
                        <a:t>Pastoral </a:t>
                      </a:r>
                    </a:p>
                  </a:txBody>
                  <a:tcPr/>
                </a:tc>
                <a:tc>
                  <a:txBody>
                    <a:bodyPr/>
                    <a:lstStyle/>
                    <a:p>
                      <a:pPr algn="ctr"/>
                      <a:r>
                        <a:rPr lang="en-GB" sz="1600">
                          <a:latin typeface="Calibri"/>
                          <a:ea typeface="Calibri"/>
                          <a:cs typeface="Calibri"/>
                        </a:rPr>
                        <a:t>Mrs Sturmey </a:t>
                      </a:r>
                    </a:p>
                    <a:p>
                      <a:pPr algn="ctr"/>
                      <a:r>
                        <a:rPr lang="en-GB" sz="1400">
                          <a:latin typeface="Calibri"/>
                          <a:ea typeface="Calibri"/>
                          <a:cs typeface="Calibri"/>
                        </a:rPr>
                        <a:t>Learning Mentor</a:t>
                      </a:r>
                    </a:p>
                  </a:txBody>
                  <a:tcPr/>
                </a:tc>
                <a:tc>
                  <a:txBody>
                    <a:bodyPr/>
                    <a:lstStyle/>
                    <a:p>
                      <a:pPr lvl="0" algn="ctr">
                        <a:buNone/>
                      </a:pPr>
                      <a:r>
                        <a:rPr lang="en-GB" sz="1600">
                          <a:latin typeface="Calibri"/>
                          <a:ea typeface="Calibri"/>
                          <a:cs typeface="Calibri"/>
                        </a:rPr>
                        <a:t>Mrs Wood</a:t>
                      </a:r>
                    </a:p>
                  </a:txBody>
                  <a:tcPr/>
                </a:tc>
                <a:tc>
                  <a:txBody>
                    <a:bodyPr/>
                    <a:lstStyle/>
                    <a:p>
                      <a:pPr lvl="0" algn="ctr">
                        <a:buNone/>
                      </a:pPr>
                      <a:r>
                        <a:rPr lang="en-GB" sz="1400">
                          <a:latin typeface="Calibri"/>
                          <a:ea typeface="Calibri"/>
                          <a:cs typeface="Calibri"/>
                        </a:rPr>
                        <a:t>Mrs Willoughby</a:t>
                      </a:r>
                    </a:p>
                  </a:txBody>
                  <a:tcPr/>
                </a:tc>
                <a:extLst>
                  <a:ext uri="{0D108BD9-81ED-4DB2-BD59-A6C34878D82A}">
                    <a16:rowId xmlns:a16="http://schemas.microsoft.com/office/drawing/2014/main" val="3732385408"/>
                  </a:ext>
                </a:extLst>
              </a:tr>
            </a:tbl>
          </a:graphicData>
        </a:graphic>
      </p:graphicFrame>
      <p:graphicFrame>
        <p:nvGraphicFramePr>
          <p:cNvPr id="17" name="Table 16">
            <a:extLst>
              <a:ext uri="{FF2B5EF4-FFF2-40B4-BE49-F238E27FC236}">
                <a16:creationId xmlns:a16="http://schemas.microsoft.com/office/drawing/2014/main" id="{5C97A702-5E96-1083-840A-80DF7D55EF51}"/>
              </a:ext>
            </a:extLst>
          </p:cNvPr>
          <p:cNvGraphicFramePr>
            <a:graphicFrameLocks noGrp="1"/>
          </p:cNvGraphicFramePr>
          <p:nvPr>
            <p:extLst>
              <p:ext uri="{D42A27DB-BD31-4B8C-83A1-F6EECF244321}">
                <p14:modId xmlns:p14="http://schemas.microsoft.com/office/powerpoint/2010/main" val="100649227"/>
              </p:ext>
            </p:extLst>
          </p:nvPr>
        </p:nvGraphicFramePr>
        <p:xfrm>
          <a:off x="319548" y="3809999"/>
          <a:ext cx="11589832" cy="1554480"/>
        </p:xfrm>
        <a:graphic>
          <a:graphicData uri="http://schemas.openxmlformats.org/drawingml/2006/table">
            <a:tbl>
              <a:tblPr firstRow="1" bandRow="1">
                <a:tableStyleId>{5C22544A-7EE6-4342-B048-85BDC9FD1C3A}</a:tableStyleId>
              </a:tblPr>
              <a:tblGrid>
                <a:gridCol w="1448729">
                  <a:extLst>
                    <a:ext uri="{9D8B030D-6E8A-4147-A177-3AD203B41FA5}">
                      <a16:colId xmlns:a16="http://schemas.microsoft.com/office/drawing/2014/main" val="2954357860"/>
                    </a:ext>
                  </a:extLst>
                </a:gridCol>
                <a:gridCol w="1448729">
                  <a:extLst>
                    <a:ext uri="{9D8B030D-6E8A-4147-A177-3AD203B41FA5}">
                      <a16:colId xmlns:a16="http://schemas.microsoft.com/office/drawing/2014/main" val="974789762"/>
                    </a:ext>
                  </a:extLst>
                </a:gridCol>
                <a:gridCol w="1448729">
                  <a:extLst>
                    <a:ext uri="{9D8B030D-6E8A-4147-A177-3AD203B41FA5}">
                      <a16:colId xmlns:a16="http://schemas.microsoft.com/office/drawing/2014/main" val="1941842993"/>
                    </a:ext>
                  </a:extLst>
                </a:gridCol>
                <a:gridCol w="1448729">
                  <a:extLst>
                    <a:ext uri="{9D8B030D-6E8A-4147-A177-3AD203B41FA5}">
                      <a16:colId xmlns:a16="http://schemas.microsoft.com/office/drawing/2014/main" val="3893018155"/>
                    </a:ext>
                  </a:extLst>
                </a:gridCol>
                <a:gridCol w="1448729">
                  <a:extLst>
                    <a:ext uri="{9D8B030D-6E8A-4147-A177-3AD203B41FA5}">
                      <a16:colId xmlns:a16="http://schemas.microsoft.com/office/drawing/2014/main" val="987863153"/>
                    </a:ext>
                  </a:extLst>
                </a:gridCol>
                <a:gridCol w="1448729">
                  <a:extLst>
                    <a:ext uri="{9D8B030D-6E8A-4147-A177-3AD203B41FA5}">
                      <a16:colId xmlns:a16="http://schemas.microsoft.com/office/drawing/2014/main" val="3720883152"/>
                    </a:ext>
                  </a:extLst>
                </a:gridCol>
                <a:gridCol w="1448729">
                  <a:extLst>
                    <a:ext uri="{9D8B030D-6E8A-4147-A177-3AD203B41FA5}">
                      <a16:colId xmlns:a16="http://schemas.microsoft.com/office/drawing/2014/main" val="2866795445"/>
                    </a:ext>
                  </a:extLst>
                </a:gridCol>
                <a:gridCol w="1448729">
                  <a:extLst>
                    <a:ext uri="{9D8B030D-6E8A-4147-A177-3AD203B41FA5}">
                      <a16:colId xmlns:a16="http://schemas.microsoft.com/office/drawing/2014/main" val="1325595994"/>
                    </a:ext>
                  </a:extLst>
                </a:gridCol>
              </a:tblGrid>
              <a:tr h="1530145">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Lead DSL</a:t>
                      </a:r>
                    </a:p>
                    <a:p>
                      <a:pPr lvl="0">
                        <a:buNone/>
                      </a:pPr>
                      <a:r>
                        <a:rPr lang="en-GB" sz="1600" b="0">
                          <a:solidFill>
                            <a:schemeClr val="tx1"/>
                          </a:solidFill>
                          <a:latin typeface="Calibri"/>
                          <a:ea typeface="Calibri"/>
                          <a:cs typeface="Calibri"/>
                        </a:rPr>
                        <a:t>Governance</a:t>
                      </a:r>
                    </a:p>
                  </a:txBody>
                  <a:tcPr>
                    <a:solidFill>
                      <a:schemeClr val="accent2">
                        <a:lumMod val="20000"/>
                        <a:lumOff val="80000"/>
                      </a:schemeClr>
                    </a:solidFill>
                  </a:tcPr>
                </a:tc>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Deputy DSL</a:t>
                      </a:r>
                    </a:p>
                    <a:p>
                      <a:r>
                        <a:rPr lang="en-GB" sz="1600" b="0">
                          <a:solidFill>
                            <a:schemeClr val="tx1"/>
                          </a:solidFill>
                          <a:latin typeface="Calibri"/>
                          <a:ea typeface="Calibri"/>
                          <a:cs typeface="Calibri"/>
                        </a:rPr>
                        <a:t>Attendance</a:t>
                      </a:r>
                    </a:p>
                    <a:p>
                      <a:r>
                        <a:rPr lang="en-GB" sz="1600" b="0">
                          <a:solidFill>
                            <a:schemeClr val="tx1"/>
                          </a:solidFill>
                          <a:latin typeface="Calibri"/>
                          <a:ea typeface="Calibri"/>
                          <a:cs typeface="Calibri"/>
                        </a:rPr>
                        <a:t>Curriculum</a:t>
                      </a:r>
                    </a:p>
                    <a:p>
                      <a:r>
                        <a:rPr lang="en-GB" sz="1600" b="0">
                          <a:solidFill>
                            <a:schemeClr val="tx1"/>
                          </a:solidFill>
                          <a:latin typeface="Calibri"/>
                          <a:ea typeface="Calibri"/>
                          <a:cs typeface="Calibri"/>
                        </a:rPr>
                        <a:t>Behaviour</a:t>
                      </a:r>
                    </a:p>
                    <a:p>
                      <a:pPr lvl="0" algn="l">
                        <a:lnSpc>
                          <a:spcPct val="100000"/>
                        </a:lnSpc>
                        <a:spcBef>
                          <a:spcPts val="0"/>
                        </a:spcBef>
                        <a:spcAft>
                          <a:spcPts val="0"/>
                        </a:spcAft>
                        <a:buNone/>
                      </a:pPr>
                      <a:r>
                        <a:rPr lang="en-GB" sz="1600" b="0" i="0" u="none" strike="noStrike" noProof="0">
                          <a:solidFill>
                            <a:schemeClr val="tx1"/>
                          </a:solidFill>
                          <a:latin typeface="Calibri"/>
                          <a:ea typeface="Calibri"/>
                          <a:cs typeface="Calibri"/>
                        </a:rPr>
                        <a:t>Nurture</a:t>
                      </a:r>
                      <a:endParaRPr lang="en-GB" sz="1600" b="1" i="0" u="none" strike="noStrike" noProof="0">
                        <a:solidFill>
                          <a:srgbClr val="FFFFFF"/>
                        </a:solidFill>
                        <a:latin typeface="Calibri"/>
                        <a:ea typeface="Calibri"/>
                        <a:cs typeface="Calibri"/>
                      </a:endParaRPr>
                    </a:p>
                  </a:txBody>
                  <a:tcPr>
                    <a:solidFill>
                      <a:schemeClr val="accent2">
                        <a:lumMod val="20000"/>
                        <a:lumOff val="80000"/>
                      </a:schemeClr>
                    </a:solidFill>
                  </a:tcPr>
                </a:tc>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Deputy DSL</a:t>
                      </a:r>
                    </a:p>
                    <a:p>
                      <a:r>
                        <a:rPr lang="en-GB" sz="1600" b="0">
                          <a:solidFill>
                            <a:srgbClr val="0070C0"/>
                          </a:solidFill>
                          <a:latin typeface="Calibri"/>
                          <a:ea typeface="Calibri"/>
                          <a:cs typeface="Calibri"/>
                        </a:rPr>
                        <a:t>Y3/4/5 Leader</a:t>
                      </a:r>
                    </a:p>
                    <a:p>
                      <a:r>
                        <a:rPr lang="en-GB" sz="1600" b="0">
                          <a:solidFill>
                            <a:schemeClr val="tx1"/>
                          </a:solidFill>
                          <a:latin typeface="Calibri"/>
                          <a:ea typeface="Calibri"/>
                          <a:cs typeface="Calibri"/>
                        </a:rPr>
                        <a:t>Maths</a:t>
                      </a:r>
                    </a:p>
                  </a:txBody>
                  <a:tcPr>
                    <a:solidFill>
                      <a:schemeClr val="accent2">
                        <a:lumMod val="20000"/>
                        <a:lumOff val="80000"/>
                      </a:schemeClr>
                    </a:solidFill>
                  </a:tcPr>
                </a:tc>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Deputy DSL </a:t>
                      </a:r>
                    </a:p>
                    <a:p>
                      <a:r>
                        <a:rPr lang="en-GB" sz="1600" b="0">
                          <a:solidFill>
                            <a:schemeClr val="tx1"/>
                          </a:solidFill>
                          <a:latin typeface="Calibri"/>
                          <a:ea typeface="Calibri"/>
                          <a:cs typeface="Calibri"/>
                        </a:rPr>
                        <a:t>SENCo</a:t>
                      </a:r>
                    </a:p>
                    <a:p>
                      <a:pPr lvl="0">
                        <a:buNone/>
                      </a:pPr>
                      <a:r>
                        <a:rPr lang="en-GB" sz="1600" b="0">
                          <a:solidFill>
                            <a:srgbClr val="0070C0"/>
                          </a:solidFill>
                          <a:latin typeface="Calibri"/>
                          <a:ea typeface="Calibri"/>
                          <a:cs typeface="Calibri"/>
                        </a:rPr>
                        <a:t>Rainbow Room Y1 / 2 Leader</a:t>
                      </a:r>
                      <a:endParaRPr lang="en-GB" sz="1600" b="0">
                        <a:solidFill>
                          <a:schemeClr val="tx1"/>
                        </a:solidFill>
                        <a:latin typeface="Calibri"/>
                        <a:ea typeface="Calibri"/>
                        <a:cs typeface="Calibri"/>
                      </a:endParaRPr>
                    </a:p>
                  </a:txBody>
                  <a:tcPr>
                    <a:solidFill>
                      <a:schemeClr val="accent2">
                        <a:lumMod val="20000"/>
                        <a:lumOff val="80000"/>
                      </a:schemeClr>
                    </a:solidFill>
                  </a:tcPr>
                </a:tc>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Deputy DSL</a:t>
                      </a:r>
                    </a:p>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Early Help </a:t>
                      </a:r>
                    </a:p>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Nurture</a:t>
                      </a:r>
                    </a:p>
                    <a:p>
                      <a:endParaRPr lang="en-GB" sz="1600" b="0">
                        <a:solidFill>
                          <a:schemeClr val="tx1"/>
                        </a:solidFill>
                        <a:latin typeface="Calibri" panose="020F0502020204030204" pitchFamily="34" charset="0"/>
                        <a:ea typeface="Calibri" panose="020F0502020204030204" pitchFamily="34" charset="0"/>
                        <a:cs typeface="Calibri" panose="020F0502020204030204" pitchFamily="34" charset="0"/>
                      </a:endParaRPr>
                    </a:p>
                  </a:txBody>
                  <a:tcPr>
                    <a:solidFill>
                      <a:schemeClr val="accent2">
                        <a:lumMod val="20000"/>
                        <a:lumOff val="80000"/>
                      </a:schemeClr>
                    </a:solidFill>
                  </a:tcPr>
                </a:tc>
                <a:tc>
                  <a:txBody>
                    <a:bodyPr/>
                    <a:lstStyle/>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Deputy DSL </a:t>
                      </a:r>
                    </a:p>
                    <a:p>
                      <a:pPr lvl="0">
                        <a:buNone/>
                      </a:pPr>
                      <a:r>
                        <a:rPr lang="en-GB" sz="1600" b="0">
                          <a:solidFill>
                            <a:schemeClr val="tx1"/>
                          </a:solidFill>
                          <a:latin typeface="Calibri"/>
                          <a:ea typeface="Calibri"/>
                          <a:cs typeface="Calibri"/>
                        </a:rPr>
                        <a:t>Early Help</a:t>
                      </a:r>
                    </a:p>
                    <a:p>
                      <a:pPr lvl="0">
                        <a:buNone/>
                      </a:pPr>
                      <a:r>
                        <a:rPr lang="en-GB" sz="1600" b="0">
                          <a:solidFill>
                            <a:schemeClr val="tx1"/>
                          </a:solidFill>
                          <a:latin typeface="Calibri"/>
                          <a:ea typeface="Calibri"/>
                          <a:cs typeface="Calibri"/>
                        </a:rPr>
                        <a:t>ELSA</a:t>
                      </a:r>
                    </a:p>
                    <a:p>
                      <a:r>
                        <a:rPr lang="en-GB" sz="1600" b="0">
                          <a:solidFill>
                            <a:schemeClr val="tx1"/>
                          </a:solidFill>
                          <a:latin typeface="Calibri" panose="020F0502020204030204" pitchFamily="34" charset="0"/>
                          <a:ea typeface="Calibri" panose="020F0502020204030204" pitchFamily="34" charset="0"/>
                          <a:cs typeface="Calibri" panose="020F0502020204030204" pitchFamily="34" charset="0"/>
                        </a:rPr>
                        <a:t>Mental Health </a:t>
                      </a:r>
                    </a:p>
                    <a:p>
                      <a:pPr lvl="0">
                        <a:buNone/>
                      </a:pPr>
                      <a:r>
                        <a:rPr lang="en-GB" sz="1600" b="0">
                          <a:solidFill>
                            <a:schemeClr val="tx1"/>
                          </a:solidFill>
                          <a:latin typeface="Calibri"/>
                          <a:ea typeface="Calibri"/>
                          <a:cs typeface="Calibri"/>
                        </a:rPr>
                        <a:t>Lunch (with Phil the dog!)</a:t>
                      </a:r>
                    </a:p>
                  </a:txBody>
                  <a:tcPr>
                    <a:solidFill>
                      <a:schemeClr val="accent2">
                        <a:lumMod val="20000"/>
                        <a:lumOff val="80000"/>
                      </a:schemeClr>
                    </a:solidFill>
                  </a:tcPr>
                </a:tc>
                <a:tc>
                  <a:txBody>
                    <a:bodyPr/>
                    <a:lstStyle/>
                    <a:p>
                      <a:pPr lvl="0">
                        <a:buNone/>
                      </a:pPr>
                      <a:r>
                        <a:rPr lang="en-GB" sz="1600" b="0">
                          <a:solidFill>
                            <a:srgbClr val="0070C0"/>
                          </a:solidFill>
                          <a:latin typeface="Calibri"/>
                          <a:ea typeface="Calibri"/>
                          <a:cs typeface="Calibri"/>
                        </a:rPr>
                        <a:t>EYFS Leader</a:t>
                      </a:r>
                    </a:p>
                  </a:txBody>
                  <a:tcPr>
                    <a:solidFill>
                      <a:schemeClr val="accent2">
                        <a:lumMod val="20000"/>
                        <a:lumOff val="80000"/>
                      </a:schemeClr>
                    </a:solidFill>
                  </a:tcPr>
                </a:tc>
                <a:tc>
                  <a:txBody>
                    <a:bodyPr/>
                    <a:lstStyle/>
                    <a:p>
                      <a:pPr lvl="0">
                        <a:buNone/>
                      </a:pPr>
                      <a:r>
                        <a:rPr lang="en-GB" sz="1600" b="0">
                          <a:solidFill>
                            <a:srgbClr val="0070C0"/>
                          </a:solidFill>
                          <a:latin typeface="Calibri"/>
                          <a:ea typeface="Calibri"/>
                          <a:cs typeface="Calibri"/>
                        </a:rPr>
                        <a:t>Y6 Leader</a:t>
                      </a:r>
                    </a:p>
                    <a:p>
                      <a:pPr lvl="0">
                        <a:buNone/>
                      </a:pPr>
                      <a:r>
                        <a:rPr lang="en-GB" sz="1600" b="0">
                          <a:solidFill>
                            <a:schemeClr val="tx1"/>
                          </a:solidFill>
                          <a:latin typeface="Calibri"/>
                          <a:ea typeface="Calibri"/>
                          <a:cs typeface="Calibri"/>
                        </a:rPr>
                        <a:t>English </a:t>
                      </a:r>
                    </a:p>
                  </a:txBody>
                  <a:tcPr>
                    <a:solidFill>
                      <a:schemeClr val="accent2">
                        <a:lumMod val="20000"/>
                        <a:lumOff val="80000"/>
                      </a:schemeClr>
                    </a:solidFill>
                  </a:tcPr>
                </a:tc>
                <a:extLst>
                  <a:ext uri="{0D108BD9-81ED-4DB2-BD59-A6C34878D82A}">
                    <a16:rowId xmlns:a16="http://schemas.microsoft.com/office/drawing/2014/main" val="3375511114"/>
                  </a:ext>
                </a:extLst>
              </a:tr>
            </a:tbl>
          </a:graphicData>
        </a:graphic>
      </p:graphicFrame>
      <p:pic>
        <p:nvPicPr>
          <p:cNvPr id="2" name="Picture 1">
            <a:extLst>
              <a:ext uri="{FF2B5EF4-FFF2-40B4-BE49-F238E27FC236}">
                <a16:creationId xmlns:a16="http://schemas.microsoft.com/office/drawing/2014/main" id="{B188B004-0902-0E39-671E-028D81B136A3}"/>
              </a:ext>
            </a:extLst>
          </p:cNvPr>
          <p:cNvPicPr>
            <a:picLocks noChangeAspect="1"/>
          </p:cNvPicPr>
          <p:nvPr/>
        </p:nvPicPr>
        <p:blipFill>
          <a:blip r:embed="rId8"/>
          <a:stretch>
            <a:fillRect/>
          </a:stretch>
        </p:blipFill>
        <p:spPr>
          <a:xfrm>
            <a:off x="9043681" y="1200458"/>
            <a:ext cx="1328364" cy="1757614"/>
          </a:xfrm>
          <a:prstGeom prst="rect">
            <a:avLst/>
          </a:prstGeom>
        </p:spPr>
      </p:pic>
      <p:pic>
        <p:nvPicPr>
          <p:cNvPr id="6" name="Picture 5">
            <a:extLst>
              <a:ext uri="{FF2B5EF4-FFF2-40B4-BE49-F238E27FC236}">
                <a16:creationId xmlns:a16="http://schemas.microsoft.com/office/drawing/2014/main" id="{58DB3FEE-59AD-D848-7687-8AA83C7CEB44}"/>
              </a:ext>
            </a:extLst>
          </p:cNvPr>
          <p:cNvPicPr>
            <a:picLocks noChangeAspect="1"/>
          </p:cNvPicPr>
          <p:nvPr/>
        </p:nvPicPr>
        <p:blipFill>
          <a:blip r:embed="rId9"/>
          <a:stretch>
            <a:fillRect/>
          </a:stretch>
        </p:blipFill>
        <p:spPr>
          <a:xfrm>
            <a:off x="10527460" y="1204452"/>
            <a:ext cx="1325759" cy="1757517"/>
          </a:xfrm>
          <a:prstGeom prst="rect">
            <a:avLst/>
          </a:prstGeom>
        </p:spPr>
      </p:pic>
      <p:sp>
        <p:nvSpPr>
          <p:cNvPr id="8" name="TextBox 7">
            <a:extLst>
              <a:ext uri="{FF2B5EF4-FFF2-40B4-BE49-F238E27FC236}">
                <a16:creationId xmlns:a16="http://schemas.microsoft.com/office/drawing/2014/main" id="{0B1ED5C9-8134-08D0-F956-BB7655F75446}"/>
              </a:ext>
            </a:extLst>
          </p:cNvPr>
          <p:cNvSpPr txBox="1"/>
          <p:nvPr/>
        </p:nvSpPr>
        <p:spPr>
          <a:xfrm>
            <a:off x="337844" y="5337125"/>
            <a:ext cx="1155536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DSL – Designated Safeguarding Lead; SENCo – Special Educational Needs Coordinator; ELSA – Emotional Literacy Support Assistant</a:t>
            </a:r>
          </a:p>
          <a:p>
            <a:r>
              <a:rPr lang="en-GB"/>
              <a:t>Phase leaders (marked </a:t>
            </a:r>
            <a:r>
              <a:rPr lang="en-GB">
                <a:solidFill>
                  <a:srgbClr val="0070C0"/>
                </a:solidFill>
              </a:rPr>
              <a:t>blue</a:t>
            </a:r>
            <a:r>
              <a:rPr lang="en-GB"/>
              <a:t>) have a dedicated email if you need to be in touch with them rather than the class teacher. Please see the website for these. </a:t>
            </a:r>
          </a:p>
        </p:txBody>
      </p:sp>
    </p:spTree>
    <p:extLst>
      <p:ext uri="{BB962C8B-B14F-4D97-AF65-F5344CB8AC3E}">
        <p14:creationId xmlns:p14="http://schemas.microsoft.com/office/powerpoint/2010/main" val="3515362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AA75791-ABD6-45E2-B58A-77112BD0F8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D2A542E6-1924-4FE2-89D1-3CB19468C1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3" name="Rectangle 22">
              <a:extLst>
                <a:ext uri="{FF2B5EF4-FFF2-40B4-BE49-F238E27FC236}">
                  <a16:creationId xmlns:a16="http://schemas.microsoft.com/office/drawing/2014/main" id="{1F353183-2147-472B-AD7D-4A085FF6A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AAA42C8-A082-4DFD-A5F3-FC9EF825B1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4">
                <a:lumMod val="75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1C728790-A14E-5B52-C3B6-D74C28FCFC41}"/>
              </a:ext>
            </a:extLst>
          </p:cNvPr>
          <p:cNvSpPr>
            <a:spLocks noGrp="1"/>
          </p:cNvSpPr>
          <p:nvPr>
            <p:ph type="title"/>
          </p:nvPr>
        </p:nvSpPr>
        <p:spPr>
          <a:xfrm>
            <a:off x="549277" y="469448"/>
            <a:ext cx="7202485" cy="1087890"/>
          </a:xfrm>
        </p:spPr>
        <p:txBody>
          <a:bodyPr vert="horz" lIns="91440" tIns="45720" rIns="91440" bIns="45720" rtlCol="0">
            <a:normAutofit/>
          </a:bodyPr>
          <a:lstStyle/>
          <a:p>
            <a:r>
              <a:rPr lang="en-US" sz="3200" b="1" kern="1200">
                <a:latin typeface="+mj-lt"/>
                <a:ea typeface="+mj-ea"/>
                <a:cs typeface="+mj-cs"/>
              </a:rPr>
              <a:t>Office Staff</a:t>
            </a:r>
            <a:endParaRPr lang="en-US" sz="2200" kern="1200"/>
          </a:p>
        </p:txBody>
      </p:sp>
      <p:pic>
        <p:nvPicPr>
          <p:cNvPr id="5" name="Content Placeholder 4">
            <a:extLst>
              <a:ext uri="{FF2B5EF4-FFF2-40B4-BE49-F238E27FC236}">
                <a16:creationId xmlns:a16="http://schemas.microsoft.com/office/drawing/2014/main" id="{6097F4D9-C2FE-AD70-E693-BDDAC9A6FD71}"/>
              </a:ext>
            </a:extLst>
          </p:cNvPr>
          <p:cNvPicPr>
            <a:picLocks noChangeAspect="1"/>
          </p:cNvPicPr>
          <p:nvPr/>
        </p:nvPicPr>
        <p:blipFill>
          <a:blip r:embed="rId2"/>
          <a:srcRect l="13933" r="15543" b="-3"/>
          <a:stretch>
            <a:fillRect/>
          </a:stretch>
        </p:blipFill>
        <p:spPr>
          <a:xfrm>
            <a:off x="573862" y="1433052"/>
            <a:ext cx="2280713" cy="4172921"/>
          </a:xfrm>
          <a:prstGeom prst="rect">
            <a:avLst/>
          </a:prstGeom>
          <a:effectLst>
            <a:outerShdw blurRad="508000" dist="101600" dir="5400000" algn="tl" rotWithShape="0">
              <a:prstClr val="black">
                <a:alpha val="10000"/>
              </a:prstClr>
            </a:outerShdw>
          </a:effectLst>
        </p:spPr>
      </p:pic>
      <p:sp>
        <p:nvSpPr>
          <p:cNvPr id="9" name="TextBox 8">
            <a:extLst>
              <a:ext uri="{FF2B5EF4-FFF2-40B4-BE49-F238E27FC236}">
                <a16:creationId xmlns:a16="http://schemas.microsoft.com/office/drawing/2014/main" id="{903D2093-7384-190C-AF5C-37B32153959A}"/>
              </a:ext>
            </a:extLst>
          </p:cNvPr>
          <p:cNvSpPr txBox="1"/>
          <p:nvPr/>
        </p:nvSpPr>
        <p:spPr>
          <a:xfrm>
            <a:off x="7960106" y="1432393"/>
            <a:ext cx="3927630" cy="444669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nSpc>
                <a:spcPct val="90000"/>
              </a:lnSpc>
              <a:spcAft>
                <a:spcPts val="600"/>
              </a:spcAft>
            </a:pPr>
            <a:r>
              <a:rPr lang="en-US" sz="2400">
                <a:solidFill>
                  <a:schemeClr val="tx1">
                    <a:alpha val="60000"/>
                  </a:schemeClr>
                </a:solidFill>
              </a:rPr>
              <a:t>School Contact Information</a:t>
            </a:r>
          </a:p>
          <a:p>
            <a:pPr>
              <a:lnSpc>
                <a:spcPct val="90000"/>
              </a:lnSpc>
              <a:spcAft>
                <a:spcPts val="600"/>
              </a:spcAft>
            </a:pPr>
            <a:br>
              <a:rPr lang="en-US" sz="2400"/>
            </a:br>
            <a:r>
              <a:rPr lang="en-US" sz="2400">
                <a:solidFill>
                  <a:schemeClr val="tx1">
                    <a:alpha val="60000"/>
                  </a:schemeClr>
                </a:solidFill>
              </a:rPr>
              <a:t>General Enquiries – Lorna or Nicola (admin team)</a:t>
            </a:r>
          </a:p>
          <a:p>
            <a:pPr>
              <a:lnSpc>
                <a:spcPct val="90000"/>
              </a:lnSpc>
              <a:spcAft>
                <a:spcPts val="600"/>
              </a:spcAft>
            </a:pPr>
            <a:br>
              <a:rPr lang="en-US" sz="2400"/>
            </a:br>
            <a:r>
              <a:rPr lang="en-US" sz="2400">
                <a:solidFill>
                  <a:schemeClr val="tx1">
                    <a:alpha val="60000"/>
                  </a:schemeClr>
                </a:solidFill>
              </a:rPr>
              <a:t>Telephone - 01952 386870</a:t>
            </a:r>
          </a:p>
          <a:p>
            <a:pPr>
              <a:lnSpc>
                <a:spcPct val="90000"/>
              </a:lnSpc>
              <a:spcAft>
                <a:spcPts val="600"/>
              </a:spcAft>
            </a:pPr>
            <a:br>
              <a:rPr lang="en-US" sz="2400"/>
            </a:br>
            <a:r>
              <a:rPr lang="en-US" sz="2400">
                <a:solidFill>
                  <a:schemeClr val="tx1">
                    <a:alpha val="60000"/>
                  </a:schemeClr>
                </a:solidFill>
              </a:rPr>
              <a:t>Email - </a:t>
            </a:r>
            <a:r>
              <a:rPr lang="en-US" sz="2400" u="none" strike="noStrike">
                <a:solidFill>
                  <a:schemeClr val="tx1">
                    <a:alpha val="60000"/>
                  </a:schemeClr>
                </a:solidFill>
                <a:hlinkClick r:id="rId3">
                  <a:extLst>
                    <a:ext uri="{A12FA001-AC4F-418D-AE19-62706E023703}">
                      <ahyp:hlinkClr xmlns:ahyp="http://schemas.microsoft.com/office/drawing/2018/hyperlinkcolor" val="tx"/>
                    </a:ext>
                  </a:extLst>
                </a:hlinkClick>
              </a:rPr>
              <a:t>dothill@taw.org.uk</a:t>
            </a:r>
            <a:endParaRPr lang="en-US" sz="2400">
              <a:solidFill>
                <a:schemeClr val="tx1">
                  <a:alpha val="60000"/>
                </a:schemeClr>
              </a:solidFill>
            </a:endParaRPr>
          </a:p>
          <a:p>
            <a:pPr>
              <a:lnSpc>
                <a:spcPct val="90000"/>
              </a:lnSpc>
              <a:spcAft>
                <a:spcPts val="600"/>
              </a:spcAft>
            </a:pPr>
            <a:br>
              <a:rPr lang="en-US" sz="2400"/>
            </a:br>
            <a:r>
              <a:rPr lang="en-US" sz="2400">
                <a:solidFill>
                  <a:schemeClr val="tx1">
                    <a:alpha val="60000"/>
                  </a:schemeClr>
                </a:solidFill>
              </a:rPr>
              <a:t>SEND Email - </a:t>
            </a:r>
            <a:r>
              <a:rPr lang="en-US" sz="2000" u="none" strike="noStrike">
                <a:solidFill>
                  <a:schemeClr val="tx1">
                    <a:alpha val="60000"/>
                  </a:schemeClr>
                </a:solidFill>
                <a:hlinkClick r:id="rId4">
                  <a:extLst>
                    <a:ext uri="{A12FA001-AC4F-418D-AE19-62706E023703}">
                      <ahyp:hlinkClr xmlns:ahyp="http://schemas.microsoft.com/office/drawing/2018/hyperlinkcolor" val="tx"/>
                    </a:ext>
                  </a:extLst>
                </a:hlinkClick>
              </a:rPr>
              <a:t>dothill.primarysend@taw.org.uk</a:t>
            </a:r>
            <a:endParaRPr lang="en-US" sz="2000" u="none" strike="noStrike">
              <a:solidFill>
                <a:schemeClr val="tx1">
                  <a:alpha val="60000"/>
                </a:schemeClr>
              </a:solidFill>
            </a:endParaRPr>
          </a:p>
          <a:p>
            <a:pPr indent="-228600">
              <a:lnSpc>
                <a:spcPct val="90000"/>
              </a:lnSpc>
              <a:spcAft>
                <a:spcPts val="600"/>
              </a:spcAft>
              <a:buFont typeface="Arial" panose="020B0604020202020204" pitchFamily="34" charset="0"/>
              <a:buChar char="•"/>
            </a:pPr>
            <a:endParaRPr lang="en-US" sz="2000">
              <a:solidFill>
                <a:schemeClr val="tx1">
                  <a:alpha val="60000"/>
                </a:schemeClr>
              </a:solidFill>
            </a:endParaRPr>
          </a:p>
        </p:txBody>
      </p:sp>
      <p:pic>
        <p:nvPicPr>
          <p:cNvPr id="6" name="Picture 5">
            <a:extLst>
              <a:ext uri="{FF2B5EF4-FFF2-40B4-BE49-F238E27FC236}">
                <a16:creationId xmlns:a16="http://schemas.microsoft.com/office/drawing/2014/main" id="{8D452EF3-D9A3-5C04-36E6-294D8AADF24A}"/>
              </a:ext>
            </a:extLst>
          </p:cNvPr>
          <p:cNvPicPr>
            <a:picLocks noChangeAspect="1"/>
          </p:cNvPicPr>
          <p:nvPr/>
        </p:nvPicPr>
        <p:blipFill>
          <a:blip r:embed="rId5"/>
          <a:srcRect l="12735" r="15992"/>
          <a:stretch>
            <a:fillRect/>
          </a:stretch>
        </p:blipFill>
        <p:spPr>
          <a:xfrm>
            <a:off x="3034522" y="1433052"/>
            <a:ext cx="2282400" cy="4172400"/>
          </a:xfrm>
          <a:prstGeom prst="rect">
            <a:avLst/>
          </a:prstGeom>
          <a:effectLst>
            <a:outerShdw blurRad="508000" dist="101600" dir="5400000" algn="tl" rotWithShape="0">
              <a:prstClr val="black">
                <a:alpha val="10000"/>
              </a:prstClr>
            </a:outerShdw>
          </a:effectLst>
        </p:spPr>
      </p:pic>
      <p:pic>
        <p:nvPicPr>
          <p:cNvPr id="7" name="Content Placeholder 6">
            <a:extLst>
              <a:ext uri="{FF2B5EF4-FFF2-40B4-BE49-F238E27FC236}">
                <a16:creationId xmlns:a16="http://schemas.microsoft.com/office/drawing/2014/main" id="{758213E2-93B8-EB46-6C3F-1787C6705960}"/>
              </a:ext>
            </a:extLst>
          </p:cNvPr>
          <p:cNvPicPr>
            <a:picLocks noGrp="1" noChangeAspect="1"/>
          </p:cNvPicPr>
          <p:nvPr>
            <p:ph idx="1"/>
          </p:nvPr>
        </p:nvPicPr>
        <p:blipFill>
          <a:blip r:embed="rId6"/>
          <a:srcRect l="11432" r="17295"/>
          <a:stretch>
            <a:fillRect/>
          </a:stretch>
        </p:blipFill>
        <p:spPr>
          <a:xfrm>
            <a:off x="5496870" y="1433052"/>
            <a:ext cx="2282400" cy="4172400"/>
          </a:xfrm>
          <a:prstGeom prst="rect">
            <a:avLst/>
          </a:prstGeom>
        </p:spPr>
      </p:pic>
      <p:graphicFrame>
        <p:nvGraphicFramePr>
          <p:cNvPr id="12" name="Table 11">
            <a:extLst>
              <a:ext uri="{FF2B5EF4-FFF2-40B4-BE49-F238E27FC236}">
                <a16:creationId xmlns:a16="http://schemas.microsoft.com/office/drawing/2014/main" id="{99138265-FAB7-97B9-3877-8FBFB86EA520}"/>
              </a:ext>
            </a:extLst>
          </p:cNvPr>
          <p:cNvGraphicFramePr>
            <a:graphicFrameLocks noGrp="1"/>
          </p:cNvGraphicFramePr>
          <p:nvPr>
            <p:extLst>
              <p:ext uri="{D42A27DB-BD31-4B8C-83A1-F6EECF244321}">
                <p14:modId xmlns:p14="http://schemas.microsoft.com/office/powerpoint/2010/main" val="1358141032"/>
              </p:ext>
            </p:extLst>
          </p:nvPr>
        </p:nvGraphicFramePr>
        <p:xfrm>
          <a:off x="586003" y="5601634"/>
          <a:ext cx="7209444" cy="914400"/>
        </p:xfrm>
        <a:graphic>
          <a:graphicData uri="http://schemas.openxmlformats.org/drawingml/2006/table">
            <a:tbl>
              <a:tblPr firstRow="1" bandRow="1">
                <a:tableStyleId>{5C22544A-7EE6-4342-B048-85BDC9FD1C3A}</a:tableStyleId>
              </a:tblPr>
              <a:tblGrid>
                <a:gridCol w="2403148">
                  <a:extLst>
                    <a:ext uri="{9D8B030D-6E8A-4147-A177-3AD203B41FA5}">
                      <a16:colId xmlns:a16="http://schemas.microsoft.com/office/drawing/2014/main" val="3684441273"/>
                    </a:ext>
                  </a:extLst>
                </a:gridCol>
                <a:gridCol w="2403148">
                  <a:extLst>
                    <a:ext uri="{9D8B030D-6E8A-4147-A177-3AD203B41FA5}">
                      <a16:colId xmlns:a16="http://schemas.microsoft.com/office/drawing/2014/main" val="288502259"/>
                    </a:ext>
                  </a:extLst>
                </a:gridCol>
                <a:gridCol w="2403148">
                  <a:extLst>
                    <a:ext uri="{9D8B030D-6E8A-4147-A177-3AD203B41FA5}">
                      <a16:colId xmlns:a16="http://schemas.microsoft.com/office/drawing/2014/main" val="1922815210"/>
                    </a:ext>
                  </a:extLst>
                </a:gridCol>
              </a:tblGrid>
              <a:tr h="682276">
                <a:tc>
                  <a:txBody>
                    <a:bodyPr/>
                    <a:lstStyle/>
                    <a:p>
                      <a:pPr lvl="0">
                        <a:buNone/>
                      </a:pPr>
                      <a:r>
                        <a:rPr lang="en-US" sz="2000" b="0" i="0" u="none" strike="noStrike" noProof="0" err="1">
                          <a:solidFill>
                            <a:schemeClr val="tx1"/>
                          </a:solidFill>
                          <a:latin typeface="Aptos Display"/>
                        </a:rPr>
                        <a:t>Mrs</a:t>
                      </a:r>
                      <a:r>
                        <a:rPr lang="en-US" sz="2000" b="0" i="0" u="none" strike="noStrike" noProof="0">
                          <a:solidFill>
                            <a:schemeClr val="tx1"/>
                          </a:solidFill>
                          <a:latin typeface="Aptos Display"/>
                        </a:rPr>
                        <a:t> Nicola Hughes</a:t>
                      </a:r>
                      <a:endParaRPr lang="en-US" b="0">
                        <a:solidFill>
                          <a:schemeClr val="tx1"/>
                        </a:solidFill>
                      </a:endParaRPr>
                    </a:p>
                  </a:txBody>
                  <a:tcPr>
                    <a:lnL w="0">
                      <a:noFill/>
                    </a:lnL>
                    <a:lnR w="0">
                      <a:noFill/>
                    </a:lnR>
                    <a:lnT w="0">
                      <a:noFill/>
                    </a:lnT>
                    <a:lnB w="0">
                      <a:noFill/>
                    </a:lnB>
                    <a:solidFill>
                      <a:schemeClr val="bg1">
                        <a:lumMod val="95000"/>
                      </a:schemeClr>
                    </a:solidFill>
                  </a:tcPr>
                </a:tc>
                <a:tc>
                  <a:txBody>
                    <a:bodyPr/>
                    <a:lstStyle/>
                    <a:p>
                      <a:r>
                        <a:rPr lang="en-GB" b="0">
                          <a:solidFill>
                            <a:schemeClr val="tx1"/>
                          </a:solidFill>
                        </a:rPr>
                        <a:t>Mrs Lorna Mellish</a:t>
                      </a:r>
                    </a:p>
                  </a:txBody>
                  <a:tcPr>
                    <a:lnL w="0" cap="flat" cmpd="sng" algn="ctr">
                      <a:noFill/>
                      <a:prstDash val="solid"/>
                      <a:round/>
                      <a:headEnd type="none" w="med" len="med"/>
                      <a:tailEnd type="none" w="med" len="med"/>
                    </a:lnL>
                    <a:lnR w="0">
                      <a:noFill/>
                    </a:lnR>
                    <a:lnT w="0">
                      <a:noFill/>
                    </a:lnT>
                    <a:lnB w="0">
                      <a:noFill/>
                    </a:lnB>
                    <a:solidFill>
                      <a:schemeClr val="bg1">
                        <a:lumMod val="95000"/>
                      </a:schemeClr>
                    </a:solidFill>
                  </a:tcPr>
                </a:tc>
                <a:tc>
                  <a:txBody>
                    <a:bodyPr/>
                    <a:lstStyle/>
                    <a:p>
                      <a:r>
                        <a:rPr lang="en-GB" b="0">
                          <a:solidFill>
                            <a:schemeClr val="tx1"/>
                          </a:solidFill>
                        </a:rPr>
                        <a:t>Mrs Julie Thornton</a:t>
                      </a:r>
                    </a:p>
                    <a:p>
                      <a:pPr lvl="0">
                        <a:buNone/>
                      </a:pPr>
                      <a:r>
                        <a:rPr lang="en-GB" b="0">
                          <a:solidFill>
                            <a:schemeClr val="tx1"/>
                          </a:solidFill>
                        </a:rPr>
                        <a:t>School Business Manager</a:t>
                      </a:r>
                    </a:p>
                  </a:txBody>
                  <a:tcPr>
                    <a:lnL w="0">
                      <a:noFill/>
                    </a:lnL>
                    <a:lnR w="0">
                      <a:noFill/>
                    </a:lnR>
                    <a:lnT w="0">
                      <a:noFill/>
                    </a:lnT>
                    <a:lnB w="0">
                      <a:noFill/>
                    </a:lnB>
                    <a:solidFill>
                      <a:schemeClr val="bg1">
                        <a:lumMod val="95000"/>
                      </a:schemeClr>
                    </a:solidFill>
                  </a:tcPr>
                </a:tc>
                <a:extLst>
                  <a:ext uri="{0D108BD9-81ED-4DB2-BD59-A6C34878D82A}">
                    <a16:rowId xmlns:a16="http://schemas.microsoft.com/office/drawing/2014/main" val="3100472399"/>
                  </a:ext>
                </a:extLst>
              </a:tr>
            </a:tbl>
          </a:graphicData>
        </a:graphic>
      </p:graphicFrame>
    </p:spTree>
    <p:extLst>
      <p:ext uri="{BB962C8B-B14F-4D97-AF65-F5344CB8AC3E}">
        <p14:creationId xmlns:p14="http://schemas.microsoft.com/office/powerpoint/2010/main" val="3740895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AB5872B-C674-D26B-FCD8-67F13C3D616C}"/>
              </a:ext>
            </a:extLst>
          </p:cNvPr>
          <p:cNvPicPr>
            <a:picLocks noChangeAspect="1"/>
          </p:cNvPicPr>
          <p:nvPr/>
        </p:nvPicPr>
        <p:blipFill>
          <a:blip r:embed="rId2"/>
          <a:srcRect l="16298" r="6859" b="1"/>
          <a:stretch>
            <a:fillRect/>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EA8889A-DAB6-7ED0-7285-1E2E6F883B43}"/>
              </a:ext>
            </a:extLst>
          </p:cNvPr>
          <p:cNvSpPr txBox="1">
            <a:spLocks/>
          </p:cNvSpPr>
          <p:nvPr/>
        </p:nvSpPr>
        <p:spPr>
          <a:xfrm>
            <a:off x="7531610" y="365125"/>
            <a:ext cx="3822189" cy="1899912"/>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spcAft>
                <a:spcPts val="600"/>
              </a:spcAft>
            </a:pPr>
            <a:r>
              <a:rPr lang="en-US" sz="4000"/>
              <a:t>Communication </a:t>
            </a:r>
          </a:p>
        </p:txBody>
      </p:sp>
      <p:sp>
        <p:nvSpPr>
          <p:cNvPr id="2" name="TextBox 1">
            <a:extLst>
              <a:ext uri="{FF2B5EF4-FFF2-40B4-BE49-F238E27FC236}">
                <a16:creationId xmlns:a16="http://schemas.microsoft.com/office/drawing/2014/main" id="{A9891478-B5B3-30B7-F21C-51E99A9B2A44}"/>
              </a:ext>
            </a:extLst>
          </p:cNvPr>
          <p:cNvSpPr txBox="1"/>
          <p:nvPr/>
        </p:nvSpPr>
        <p:spPr>
          <a:xfrm>
            <a:off x="7531610" y="1709072"/>
            <a:ext cx="3822189" cy="4738278"/>
          </a:xfrm>
          <a:prstGeom prst="rect">
            <a:avLst/>
          </a:prstGeom>
        </p:spPr>
        <p:txBody>
          <a:bodyPr vert="horz" lIns="91440" tIns="45720" rIns="91440" bIns="45720" rtlCol="0" anchor="t">
            <a:normAutofit fontScale="92500" lnSpcReduction="20000"/>
          </a:bodyPr>
          <a:lstStyle/>
          <a:p>
            <a:pPr marL="57150">
              <a:lnSpc>
                <a:spcPct val="90000"/>
              </a:lnSpc>
              <a:spcAft>
                <a:spcPts val="600"/>
              </a:spcAft>
            </a:pPr>
            <a:r>
              <a:rPr lang="en-US" sz="2000" b="1"/>
              <a:t>In Person</a:t>
            </a:r>
            <a:endParaRPr lang="en-US"/>
          </a:p>
          <a:p>
            <a:pPr marL="285750" indent="-228600">
              <a:lnSpc>
                <a:spcPct val="90000"/>
              </a:lnSpc>
              <a:spcAft>
                <a:spcPts val="600"/>
              </a:spcAft>
              <a:buFont typeface="Arial" panose="020B0604020202020204" pitchFamily="34" charset="0"/>
              <a:buChar char="•"/>
            </a:pPr>
            <a:r>
              <a:rPr lang="en-US" sz="2000"/>
              <a:t>Daily contact with SLT who will be on the gates</a:t>
            </a:r>
            <a:endParaRPr lang="en-US"/>
          </a:p>
          <a:p>
            <a:pPr marL="285750" indent="-228600">
              <a:lnSpc>
                <a:spcPct val="90000"/>
              </a:lnSpc>
              <a:spcAft>
                <a:spcPts val="600"/>
              </a:spcAft>
              <a:buFont typeface="Arial" panose="020B0604020202020204" pitchFamily="34" charset="0"/>
              <a:buChar char="•"/>
            </a:pPr>
            <a:r>
              <a:rPr lang="en-US" sz="2000"/>
              <a:t>Teacher / TAs on the classroom door each day</a:t>
            </a:r>
          </a:p>
          <a:p>
            <a:pPr marL="57150">
              <a:lnSpc>
                <a:spcPct val="90000"/>
              </a:lnSpc>
              <a:spcAft>
                <a:spcPts val="600"/>
              </a:spcAft>
            </a:pPr>
            <a:r>
              <a:rPr lang="en-US" sz="2000" b="1"/>
              <a:t>Email</a:t>
            </a:r>
          </a:p>
          <a:p>
            <a:pPr marL="57150">
              <a:lnSpc>
                <a:spcPct val="90000"/>
              </a:lnSpc>
              <a:spcAft>
                <a:spcPts val="600"/>
              </a:spcAft>
            </a:pPr>
            <a:r>
              <a:rPr lang="en-US" sz="2000"/>
              <a:t>Letters</a:t>
            </a:r>
          </a:p>
          <a:p>
            <a:pPr marL="57150">
              <a:lnSpc>
                <a:spcPct val="90000"/>
              </a:lnSpc>
              <a:spcAft>
                <a:spcPts val="600"/>
              </a:spcAft>
            </a:pPr>
            <a:r>
              <a:rPr lang="en-US" sz="2000"/>
              <a:t>Weekly Newsletter</a:t>
            </a:r>
          </a:p>
          <a:p>
            <a:pPr marL="57150">
              <a:lnSpc>
                <a:spcPct val="90000"/>
              </a:lnSpc>
              <a:spcAft>
                <a:spcPts val="600"/>
              </a:spcAft>
            </a:pPr>
            <a:r>
              <a:rPr lang="en-US" sz="2000" b="1"/>
              <a:t>School Website</a:t>
            </a:r>
          </a:p>
          <a:p>
            <a:pPr marL="285750" indent="-228600">
              <a:lnSpc>
                <a:spcPct val="90000"/>
              </a:lnSpc>
              <a:spcAft>
                <a:spcPts val="600"/>
              </a:spcAft>
              <a:buFont typeface="Arial" panose="020B0604020202020204" pitchFamily="34" charset="0"/>
              <a:buChar char="•"/>
            </a:pPr>
            <a:r>
              <a:rPr lang="en-US" sz="2000"/>
              <a:t>Weekly Newsletter (News and Events section)</a:t>
            </a:r>
          </a:p>
          <a:p>
            <a:pPr marL="285750" indent="-228600">
              <a:lnSpc>
                <a:spcPct val="90000"/>
              </a:lnSpc>
              <a:spcAft>
                <a:spcPts val="600"/>
              </a:spcAft>
              <a:buFont typeface="Arial" panose="020B0604020202020204" pitchFamily="34" charset="0"/>
              <a:buChar char="•"/>
            </a:pPr>
            <a:r>
              <a:rPr lang="en-US" sz="2000"/>
              <a:t>Class Page updates (see Parents section)</a:t>
            </a:r>
          </a:p>
          <a:p>
            <a:pPr marL="57150">
              <a:lnSpc>
                <a:spcPct val="90000"/>
              </a:lnSpc>
              <a:spcAft>
                <a:spcPts val="600"/>
              </a:spcAft>
            </a:pPr>
            <a:r>
              <a:rPr lang="en-US" sz="2000" b="1"/>
              <a:t>Contact Us</a:t>
            </a:r>
          </a:p>
          <a:p>
            <a:pPr marL="285750" indent="-228600">
              <a:lnSpc>
                <a:spcPct val="90000"/>
              </a:lnSpc>
              <a:spcAft>
                <a:spcPts val="600"/>
              </a:spcAft>
              <a:buFont typeface="Arial" panose="020B0604020202020204" pitchFamily="34" charset="0"/>
              <a:buChar char="•"/>
            </a:pPr>
            <a:r>
              <a:rPr lang="en-US" sz="2000"/>
              <a:t>Telephone and email </a:t>
            </a:r>
          </a:p>
          <a:p>
            <a:pPr marL="285750" indent="-228600">
              <a:lnSpc>
                <a:spcPct val="90000"/>
              </a:lnSpc>
              <a:spcAft>
                <a:spcPts val="600"/>
              </a:spcAft>
              <a:buFont typeface="Arial" panose="020B0604020202020204" pitchFamily="34" charset="0"/>
              <a:buChar char="•"/>
            </a:pPr>
            <a:r>
              <a:rPr lang="en-US" sz="2000"/>
              <a:t>Phase leader email</a:t>
            </a:r>
          </a:p>
          <a:p>
            <a:pPr marL="57150">
              <a:lnSpc>
                <a:spcPct val="90000"/>
              </a:lnSpc>
              <a:spcAft>
                <a:spcPts val="600"/>
              </a:spcAft>
            </a:pPr>
            <a:r>
              <a:rPr lang="en-US" sz="2000"/>
              <a:t>(See Contact Us page of website)</a:t>
            </a: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endParaRPr lang="en-US" sz="2000"/>
          </a:p>
        </p:txBody>
      </p:sp>
    </p:spTree>
    <p:extLst>
      <p:ext uri="{BB962C8B-B14F-4D97-AF65-F5344CB8AC3E}">
        <p14:creationId xmlns:p14="http://schemas.microsoft.com/office/powerpoint/2010/main" val="3489082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2D8A4AF-68D0-B5E4-2A2C-5DF80CEE4C32}"/>
              </a:ext>
            </a:extLst>
          </p:cNvPr>
          <p:cNvSpPr txBox="1">
            <a:spLocks/>
          </p:cNvSpPr>
          <p:nvPr/>
        </p:nvSpPr>
        <p:spPr>
          <a:xfrm>
            <a:off x="152400" y="-33210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panose="020F0502020204030204" pitchFamily="34" charset="0"/>
                <a:ea typeface="Calibri" panose="020F0502020204030204" pitchFamily="34" charset="0"/>
                <a:cs typeface="Calibri" panose="020F0502020204030204" pitchFamily="34" charset="0"/>
              </a:rPr>
              <a:t>Curriculum Overview</a:t>
            </a:r>
          </a:p>
        </p:txBody>
      </p:sp>
      <p:pic>
        <p:nvPicPr>
          <p:cNvPr id="4" name="Picture 3">
            <a:extLst>
              <a:ext uri="{FF2B5EF4-FFF2-40B4-BE49-F238E27FC236}">
                <a16:creationId xmlns:a16="http://schemas.microsoft.com/office/drawing/2014/main" id="{2E0A12D0-E435-0BDA-3459-99E9E6909BCC}"/>
              </a:ext>
            </a:extLst>
          </p:cNvPr>
          <p:cNvPicPr>
            <a:picLocks noChangeAspect="1"/>
          </p:cNvPicPr>
          <p:nvPr/>
        </p:nvPicPr>
        <p:blipFill>
          <a:blip r:embed="rId2"/>
          <a:stretch>
            <a:fillRect/>
          </a:stretch>
        </p:blipFill>
        <p:spPr>
          <a:xfrm>
            <a:off x="1707378" y="993458"/>
            <a:ext cx="8065272" cy="5660178"/>
          </a:xfrm>
          <a:prstGeom prst="rect">
            <a:avLst/>
          </a:prstGeom>
        </p:spPr>
      </p:pic>
    </p:spTree>
    <p:extLst>
      <p:ext uri="{BB962C8B-B14F-4D97-AF65-F5344CB8AC3E}">
        <p14:creationId xmlns:p14="http://schemas.microsoft.com/office/powerpoint/2010/main" val="482981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4BA6C-FE8E-DD48-2858-3D04551496B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DB9B7E5-51A2-C82A-A716-3DEA5241F76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panose="020F0502020204030204" pitchFamily="34" charset="0"/>
                <a:ea typeface="Calibri" panose="020F0502020204030204" pitchFamily="34" charset="0"/>
                <a:cs typeface="Calibri" panose="020F0502020204030204" pitchFamily="34" charset="0"/>
              </a:rPr>
              <a:t>Enhancements </a:t>
            </a:r>
          </a:p>
        </p:txBody>
      </p:sp>
      <p:sp>
        <p:nvSpPr>
          <p:cNvPr id="6" name="TextBox 5">
            <a:extLst>
              <a:ext uri="{FF2B5EF4-FFF2-40B4-BE49-F238E27FC236}">
                <a16:creationId xmlns:a16="http://schemas.microsoft.com/office/drawing/2014/main" id="{B11098E4-3C4C-4F92-7D3F-5CA4279A109B}"/>
              </a:ext>
            </a:extLst>
          </p:cNvPr>
          <p:cNvSpPr txBox="1"/>
          <p:nvPr/>
        </p:nvSpPr>
        <p:spPr>
          <a:xfrm>
            <a:off x="1554345" y="1885633"/>
            <a:ext cx="6169478" cy="4524315"/>
          </a:xfrm>
          <a:prstGeom prst="rect">
            <a:avLst/>
          </a:prstGeom>
          <a:noFill/>
        </p:spPr>
        <p:txBody>
          <a:bodyPr wrap="square" rtlCol="0">
            <a:spAutoFit/>
          </a:bodyPr>
          <a:lstStyle/>
          <a:p>
            <a:r>
              <a:rPr lang="en-GB" sz="2400">
                <a:latin typeface="Comic Sans MS" panose="030F0702030302020204" pitchFamily="66" charset="0"/>
              </a:rPr>
              <a:t>Autumn Term: </a:t>
            </a:r>
          </a:p>
          <a:p>
            <a:r>
              <a:rPr lang="en-GB" sz="2400">
                <a:latin typeface="Comic Sans MS" panose="030F0702030302020204" pitchFamily="66" charset="0"/>
              </a:rPr>
              <a:t>	</a:t>
            </a:r>
            <a:r>
              <a:rPr lang="en-GB" sz="2400" err="1">
                <a:latin typeface="Comic Sans MS" panose="030F0702030302020204" pitchFamily="66" charset="0"/>
              </a:rPr>
              <a:t>Blists</a:t>
            </a:r>
            <a:r>
              <a:rPr lang="en-GB" sz="2400">
                <a:latin typeface="Comic Sans MS" panose="030F0702030302020204" pitchFamily="66" charset="0"/>
              </a:rPr>
              <a:t> Hill</a:t>
            </a:r>
          </a:p>
          <a:p>
            <a:r>
              <a:rPr lang="en-GB" sz="2400">
                <a:latin typeface="Comic Sans MS" panose="030F0702030302020204" pitchFamily="66" charset="0"/>
              </a:rPr>
              <a:t>	Telford Town Park</a:t>
            </a:r>
          </a:p>
          <a:p>
            <a:endParaRPr lang="en-GB" sz="2400">
              <a:latin typeface="Comic Sans MS" panose="030F0702030302020204" pitchFamily="66" charset="0"/>
            </a:endParaRPr>
          </a:p>
          <a:p>
            <a:r>
              <a:rPr lang="en-GB" sz="2400">
                <a:latin typeface="Comic Sans MS" panose="030F0702030302020204" pitchFamily="66" charset="0"/>
              </a:rPr>
              <a:t>Spring Term:</a:t>
            </a:r>
          </a:p>
          <a:p>
            <a:r>
              <a:rPr lang="en-GB" sz="2400">
                <a:latin typeface="Comic Sans MS" panose="030F0702030302020204" pitchFamily="66" charset="0"/>
              </a:rPr>
              <a:t>	</a:t>
            </a:r>
            <a:r>
              <a:rPr lang="en-GB" sz="2400" err="1">
                <a:latin typeface="Comic Sans MS" panose="030F0702030302020204" pitchFamily="66" charset="0"/>
              </a:rPr>
              <a:t>Arthog</a:t>
            </a:r>
            <a:r>
              <a:rPr lang="en-GB" sz="2400">
                <a:latin typeface="Comic Sans MS" panose="030F0702030302020204" pitchFamily="66" charset="0"/>
              </a:rPr>
              <a:t>/Activities week</a:t>
            </a:r>
          </a:p>
          <a:p>
            <a:r>
              <a:rPr lang="en-GB" sz="2400">
                <a:latin typeface="Comic Sans MS" panose="030F0702030302020204" pitchFamily="66" charset="0"/>
              </a:rPr>
              <a:t>	Nature Reserve</a:t>
            </a:r>
          </a:p>
          <a:p>
            <a:endParaRPr lang="en-GB" sz="2400">
              <a:latin typeface="Comic Sans MS" panose="030F0702030302020204" pitchFamily="66" charset="0"/>
            </a:endParaRPr>
          </a:p>
          <a:p>
            <a:r>
              <a:rPr lang="en-GB" sz="2400">
                <a:latin typeface="Comic Sans MS" panose="030F0702030302020204" pitchFamily="66" charset="0"/>
              </a:rPr>
              <a:t>Summer Term:</a:t>
            </a:r>
          </a:p>
          <a:p>
            <a:r>
              <a:rPr lang="en-GB" sz="2400">
                <a:latin typeface="Comic Sans MS" panose="030F0702030302020204" pitchFamily="66" charset="0"/>
              </a:rPr>
              <a:t>	Carding Mill Valley</a:t>
            </a:r>
          </a:p>
          <a:p>
            <a:r>
              <a:rPr lang="en-GB" sz="2400">
                <a:latin typeface="Comic Sans MS" panose="030F0702030302020204" pitchFamily="66" charset="0"/>
              </a:rPr>
              <a:t>	Visits from Spiritual Leaders</a:t>
            </a:r>
          </a:p>
          <a:p>
            <a:r>
              <a:rPr lang="en-GB" sz="2400">
                <a:latin typeface="Comic Sans MS" panose="030F0702030302020204" pitchFamily="66" charset="0"/>
              </a:rPr>
              <a:t>	Crucial Crew</a:t>
            </a:r>
          </a:p>
        </p:txBody>
      </p:sp>
      <p:pic>
        <p:nvPicPr>
          <p:cNvPr id="2" name="Picture 1" descr="Blists Hill Victorian Town - Visit Shropshire">
            <a:extLst>
              <a:ext uri="{FF2B5EF4-FFF2-40B4-BE49-F238E27FC236}">
                <a16:creationId xmlns:a16="http://schemas.microsoft.com/office/drawing/2014/main" id="{8BD836E8-771B-D600-7B5C-26B820BB595D}"/>
              </a:ext>
            </a:extLst>
          </p:cNvPr>
          <p:cNvPicPr>
            <a:picLocks noChangeAspect="1"/>
          </p:cNvPicPr>
          <p:nvPr/>
        </p:nvPicPr>
        <p:blipFill>
          <a:blip r:embed="rId2"/>
          <a:stretch>
            <a:fillRect/>
          </a:stretch>
        </p:blipFill>
        <p:spPr>
          <a:xfrm>
            <a:off x="7269480" y="560070"/>
            <a:ext cx="3091815" cy="20612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Picture 2" descr="Play Areas Information - Telford Town Park">
            <a:extLst>
              <a:ext uri="{FF2B5EF4-FFF2-40B4-BE49-F238E27FC236}">
                <a16:creationId xmlns:a16="http://schemas.microsoft.com/office/drawing/2014/main" id="{26D8810D-5980-8769-8044-A709E077C39D}"/>
              </a:ext>
            </a:extLst>
          </p:cNvPr>
          <p:cNvPicPr>
            <a:picLocks noChangeAspect="1"/>
          </p:cNvPicPr>
          <p:nvPr/>
        </p:nvPicPr>
        <p:blipFill>
          <a:blip r:embed="rId3"/>
          <a:stretch>
            <a:fillRect/>
          </a:stretch>
        </p:blipFill>
        <p:spPr>
          <a:xfrm>
            <a:off x="8716328" y="3270410"/>
            <a:ext cx="2896286" cy="19326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29527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BE3F-2B18-53E0-5E8B-E056312ED5CD}"/>
              </a:ext>
            </a:extLst>
          </p:cNvPr>
          <p:cNvSpPr>
            <a:spLocks noGrp="1"/>
          </p:cNvSpPr>
          <p:nvPr>
            <p:ph type="title"/>
          </p:nvPr>
        </p:nvSpPr>
        <p:spPr>
          <a:xfrm>
            <a:off x="294861" y="73578"/>
            <a:ext cx="10515600" cy="782224"/>
          </a:xfrm>
        </p:spPr>
        <p:txBody>
          <a:bodyPr/>
          <a:lstStyle/>
          <a:p>
            <a:r>
              <a:rPr lang="en-GB"/>
              <a:t>SEND </a:t>
            </a:r>
          </a:p>
        </p:txBody>
      </p:sp>
      <p:pic>
        <p:nvPicPr>
          <p:cNvPr id="4" name="Picture 3">
            <a:extLst>
              <a:ext uri="{FF2B5EF4-FFF2-40B4-BE49-F238E27FC236}">
                <a16:creationId xmlns:a16="http://schemas.microsoft.com/office/drawing/2014/main" id="{F3066543-77C0-2B7A-4FA5-AB3C4368DEAE}"/>
              </a:ext>
            </a:extLst>
          </p:cNvPr>
          <p:cNvPicPr>
            <a:picLocks noChangeAspect="1"/>
          </p:cNvPicPr>
          <p:nvPr/>
        </p:nvPicPr>
        <p:blipFill>
          <a:blip r:embed="rId2"/>
          <a:srcRect l="54049" r="-77" b="-97"/>
          <a:stretch>
            <a:fillRect/>
          </a:stretch>
        </p:blipFill>
        <p:spPr>
          <a:xfrm>
            <a:off x="292834" y="740005"/>
            <a:ext cx="2879578" cy="3982292"/>
          </a:xfrm>
          <a:prstGeom prst="rect">
            <a:avLst/>
          </a:prstGeom>
        </p:spPr>
      </p:pic>
      <p:sp>
        <p:nvSpPr>
          <p:cNvPr id="7" name="TextBox 6">
            <a:extLst>
              <a:ext uri="{FF2B5EF4-FFF2-40B4-BE49-F238E27FC236}">
                <a16:creationId xmlns:a16="http://schemas.microsoft.com/office/drawing/2014/main" id="{2A050F39-13C3-788A-1826-ABCCE46AC624}"/>
              </a:ext>
            </a:extLst>
          </p:cNvPr>
          <p:cNvSpPr txBox="1"/>
          <p:nvPr/>
        </p:nvSpPr>
        <p:spPr>
          <a:xfrm>
            <a:off x="106017" y="4992756"/>
            <a:ext cx="923014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We will continue to offer more SEND coffee meets, offering parents the opportunity to chat informally with our SENDCo and with support workers from bodies such as PODS, the Tourette’s Action Group, Family Hubs and Telford Autism Hub. Dates for these are advertised in our weekly school newsletter, alongside various SEND articles for families.</a:t>
            </a:r>
          </a:p>
          <a:p>
            <a:endParaRPr lang="en-US"/>
          </a:p>
          <a:p>
            <a:r>
              <a:rPr lang="en-US" b="1"/>
              <a:t>Our first SEND coffee morning is on 29th September – hope to see you there!</a:t>
            </a:r>
          </a:p>
        </p:txBody>
      </p:sp>
      <p:pic>
        <p:nvPicPr>
          <p:cNvPr id="8" name="Picture 7">
            <a:extLst>
              <a:ext uri="{FF2B5EF4-FFF2-40B4-BE49-F238E27FC236}">
                <a16:creationId xmlns:a16="http://schemas.microsoft.com/office/drawing/2014/main" id="{BA86522B-E744-57E3-8275-0B861252C90D}"/>
              </a:ext>
            </a:extLst>
          </p:cNvPr>
          <p:cNvPicPr>
            <a:picLocks noChangeAspect="1"/>
          </p:cNvPicPr>
          <p:nvPr/>
        </p:nvPicPr>
        <p:blipFill>
          <a:blip r:embed="rId3"/>
          <a:stretch>
            <a:fillRect/>
          </a:stretch>
        </p:blipFill>
        <p:spPr>
          <a:xfrm>
            <a:off x="9553160" y="5088834"/>
            <a:ext cx="2329070" cy="1550506"/>
          </a:xfrm>
          <a:prstGeom prst="rect">
            <a:avLst/>
          </a:prstGeom>
        </p:spPr>
      </p:pic>
      <p:graphicFrame>
        <p:nvGraphicFramePr>
          <p:cNvPr id="10" name="TextBox 5">
            <a:extLst>
              <a:ext uri="{FF2B5EF4-FFF2-40B4-BE49-F238E27FC236}">
                <a16:creationId xmlns:a16="http://schemas.microsoft.com/office/drawing/2014/main" id="{65D5D905-7C6A-0BDD-AE29-BA4B330CA6A4}"/>
              </a:ext>
            </a:extLst>
          </p:cNvPr>
          <p:cNvGraphicFramePr/>
          <p:nvPr/>
        </p:nvGraphicFramePr>
        <p:xfrm>
          <a:off x="3359427" y="467138"/>
          <a:ext cx="8587408" cy="45243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75258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D6FF811-469A-C8D9-0956-EF0EF20C750B}"/>
              </a:ext>
            </a:extLst>
          </p:cNvPr>
          <p:cNvSpPr txBox="1">
            <a:spLocks/>
          </p:cNvSpPr>
          <p:nvPr/>
        </p:nvSpPr>
        <p:spPr>
          <a:xfrm>
            <a:off x="838200" y="-278633"/>
            <a:ext cx="10515600"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a:ea typeface="Calibri"/>
                <a:cs typeface="Calibri"/>
              </a:rPr>
              <a:t>Reading</a:t>
            </a:r>
            <a:r>
              <a:rPr lang="en-GB"/>
              <a:t> at Home: Working Together</a:t>
            </a:r>
          </a:p>
        </p:txBody>
      </p:sp>
      <p:sp>
        <p:nvSpPr>
          <p:cNvPr id="9" name="TextBox 8">
            <a:extLst>
              <a:ext uri="{FF2B5EF4-FFF2-40B4-BE49-F238E27FC236}">
                <a16:creationId xmlns:a16="http://schemas.microsoft.com/office/drawing/2014/main" id="{A138296E-E45D-34CF-2C13-A4497AB5BAFD}"/>
              </a:ext>
            </a:extLst>
          </p:cNvPr>
          <p:cNvSpPr txBox="1"/>
          <p:nvPr/>
        </p:nvSpPr>
        <p:spPr>
          <a:xfrm>
            <a:off x="93875" y="1049283"/>
            <a:ext cx="11989852" cy="5693866"/>
          </a:xfrm>
          <a:prstGeom prst="rect">
            <a:avLst/>
          </a:prstGeom>
          <a:noFill/>
        </p:spPr>
        <p:txBody>
          <a:bodyPr wrap="square" lIns="91440" tIns="45720" rIns="91440" bIns="45720" rtlCol="0" anchor="t">
            <a:spAutoFit/>
          </a:bodyPr>
          <a:lstStyle/>
          <a:p>
            <a:r>
              <a:rPr lang="en-GB" sz="2800"/>
              <a:t>Why is daily reading important?</a:t>
            </a:r>
            <a:endParaRPr lang="en-US" sz="2800"/>
          </a:p>
          <a:p>
            <a:pPr marL="285750" indent="-285750">
              <a:buFont typeface="Arial"/>
              <a:buChar char="•"/>
            </a:pPr>
            <a:r>
              <a:rPr lang="en-GB" sz="1600">
                <a:latin typeface="Segoe UI"/>
                <a:cs typeface="Segoe UI"/>
              </a:rPr>
              <a:t>Regular reading builds fluency, confidence, vocabulary and comprehension.</a:t>
            </a:r>
            <a:endParaRPr lang="en-GB" sz="1600"/>
          </a:p>
          <a:p>
            <a:pPr marL="285750" indent="-285750">
              <a:buFont typeface="Arial"/>
              <a:buChar char="•"/>
            </a:pPr>
            <a:r>
              <a:rPr lang="en-GB" sz="1600">
                <a:latin typeface="Segoe UI"/>
                <a:cs typeface="Segoe UI"/>
              </a:rPr>
              <a:t>We expect children to read </a:t>
            </a:r>
            <a:r>
              <a:rPr lang="en-GB" sz="1600" b="1">
                <a:latin typeface="Segoe UI"/>
                <a:cs typeface="Segoe UI"/>
              </a:rPr>
              <a:t>at least 4 times per week</a:t>
            </a:r>
            <a:r>
              <a:rPr lang="en-GB" sz="1600">
                <a:latin typeface="Segoe UI"/>
                <a:cs typeface="Segoe UI"/>
              </a:rPr>
              <a:t>, but daily reading is even better.</a:t>
            </a:r>
            <a:endParaRPr lang="en-GB" sz="1600"/>
          </a:p>
          <a:p>
            <a:pPr marL="285750" indent="-285750">
              <a:buFont typeface="Arial"/>
              <a:buChar char="•"/>
            </a:pPr>
            <a:r>
              <a:rPr lang="en-GB" sz="1600">
                <a:latin typeface="Segoe UI"/>
                <a:cs typeface="Segoe UI"/>
              </a:rPr>
              <a:t>Children will bring a reading book home from school, but they are welcome to read books from home as well.</a:t>
            </a:r>
            <a:endParaRPr lang="en-GB" sz="1600"/>
          </a:p>
          <a:p>
            <a:r>
              <a:rPr lang="en-GB" sz="2800"/>
              <a:t>Reading Records</a:t>
            </a:r>
          </a:p>
          <a:p>
            <a:pPr marL="285750" indent="-285750">
              <a:buFont typeface="Arial"/>
              <a:buChar char="•"/>
            </a:pPr>
            <a:r>
              <a:rPr lang="en-GB" sz="1600">
                <a:latin typeface="Segoe UI"/>
                <a:cs typeface="Segoe UI"/>
              </a:rPr>
              <a:t>Please sign your child's reading record </a:t>
            </a:r>
            <a:r>
              <a:rPr lang="en-GB" sz="1600" b="1">
                <a:latin typeface="Segoe UI"/>
                <a:cs typeface="Segoe UI"/>
              </a:rPr>
              <a:t>each day they read</a:t>
            </a:r>
            <a:r>
              <a:rPr lang="en-GB" sz="1600">
                <a:latin typeface="Segoe UI"/>
                <a:cs typeface="Segoe UI"/>
              </a:rPr>
              <a:t>.</a:t>
            </a:r>
            <a:endParaRPr lang="en-GB" sz="1600"/>
          </a:p>
          <a:p>
            <a:pPr marL="285750" indent="-285750">
              <a:buFont typeface="Arial"/>
              <a:buChar char="•"/>
            </a:pPr>
            <a:r>
              <a:rPr lang="en-GB" sz="1600">
                <a:latin typeface="Segoe UI"/>
                <a:cs typeface="Segoe UI"/>
              </a:rPr>
              <a:t>Reading records help us celebrate progress and support reading habits.</a:t>
            </a:r>
            <a:endParaRPr lang="en-GB" sz="1600"/>
          </a:p>
          <a:p>
            <a:r>
              <a:rPr lang="en-GB" sz="2800"/>
              <a:t>Book Changing</a:t>
            </a:r>
          </a:p>
          <a:p>
            <a:pPr marL="285750" indent="-285750">
              <a:buFont typeface="Arial"/>
              <a:buChar char="•"/>
            </a:pPr>
            <a:r>
              <a:rPr lang="en-GB" sz="1600">
                <a:latin typeface="Segoe UI"/>
                <a:cs typeface="Segoe UI"/>
              </a:rPr>
              <a:t>Reading books can be changed </a:t>
            </a:r>
            <a:r>
              <a:rPr lang="en-GB" sz="1600" b="1">
                <a:latin typeface="Segoe UI"/>
                <a:cs typeface="Segoe UI"/>
              </a:rPr>
              <a:t>daily</a:t>
            </a:r>
            <a:r>
              <a:rPr lang="en-GB" sz="1600">
                <a:latin typeface="Segoe UI"/>
                <a:cs typeface="Segoe UI"/>
              </a:rPr>
              <a:t> through the class library.</a:t>
            </a:r>
            <a:endParaRPr lang="en-GB" sz="1600"/>
          </a:p>
          <a:p>
            <a:pPr marL="285750" indent="-285750">
              <a:buFont typeface="Arial"/>
              <a:buChar char="•"/>
            </a:pPr>
            <a:r>
              <a:rPr lang="en-GB" sz="1600">
                <a:latin typeface="Segoe UI"/>
                <a:cs typeface="Segoe UI"/>
              </a:rPr>
              <a:t>From </a:t>
            </a:r>
            <a:r>
              <a:rPr lang="en-GB" sz="1600" b="1">
                <a:latin typeface="Segoe UI"/>
                <a:cs typeface="Segoe UI"/>
              </a:rPr>
              <a:t>Year 2 onwards</a:t>
            </a:r>
            <a:r>
              <a:rPr lang="en-GB" sz="1600">
                <a:latin typeface="Segoe UI"/>
                <a:cs typeface="Segoe UI"/>
              </a:rPr>
              <a:t>, children also: </a:t>
            </a:r>
            <a:endParaRPr lang="en-GB" sz="1600"/>
          </a:p>
          <a:p>
            <a:pPr marL="285750" indent="-285750">
              <a:buFont typeface="Arial"/>
              <a:buChar char="•"/>
            </a:pPr>
            <a:r>
              <a:rPr lang="en-GB" sz="1600">
                <a:latin typeface="Segoe UI"/>
                <a:cs typeface="Segoe UI"/>
              </a:rPr>
              <a:t>Visit the school library weekly with their class and have access to the library during one lunchtime each week.</a:t>
            </a:r>
            <a:endParaRPr lang="en-GB" sz="1600"/>
          </a:p>
          <a:p>
            <a:r>
              <a:rPr lang="en-GB" sz="2800"/>
              <a:t>Reading Expectations at Home</a:t>
            </a:r>
          </a:p>
          <a:p>
            <a:pPr marL="285750" indent="-285750">
              <a:buFont typeface="Arial"/>
              <a:buChar char="•"/>
            </a:pPr>
            <a:r>
              <a:rPr lang="en-GB" sz="1600" b="1">
                <a:latin typeface="Segoe UI"/>
                <a:cs typeface="Segoe UI"/>
              </a:rPr>
              <a:t>Younger children:</a:t>
            </a:r>
            <a:r>
              <a:rPr lang="en-GB" sz="1600">
                <a:latin typeface="Segoe UI"/>
                <a:cs typeface="Segoe UI"/>
              </a:rPr>
              <a:t> Read aloud to an adult for </a:t>
            </a:r>
            <a:r>
              <a:rPr lang="en-GB" sz="1600" b="1">
                <a:latin typeface="Segoe UI"/>
                <a:cs typeface="Segoe UI"/>
              </a:rPr>
              <a:t>10-20 minutes each day</a:t>
            </a:r>
            <a:r>
              <a:rPr lang="en-GB" sz="1600">
                <a:latin typeface="Segoe UI"/>
                <a:cs typeface="Segoe UI"/>
              </a:rPr>
              <a:t>.</a:t>
            </a:r>
            <a:endParaRPr lang="en-GB" sz="1600"/>
          </a:p>
          <a:p>
            <a:pPr marL="285750" indent="-285750">
              <a:buFont typeface="Arial"/>
              <a:buChar char="•"/>
            </a:pPr>
            <a:r>
              <a:rPr lang="en-GB" sz="1600" b="1">
                <a:latin typeface="Segoe UI"/>
                <a:cs typeface="Segoe UI"/>
              </a:rPr>
              <a:t>Older children:</a:t>
            </a:r>
            <a:r>
              <a:rPr lang="en-GB" sz="1600">
                <a:latin typeface="Segoe UI"/>
                <a:cs typeface="Segoe UI"/>
              </a:rPr>
              <a:t> May read independently, but adults should discuss the book with them and explore any unfamiliar vocabulary.</a:t>
            </a:r>
            <a:endParaRPr lang="en-GB" sz="1600"/>
          </a:p>
          <a:p>
            <a:r>
              <a:rPr lang="en-GB" sz="2800"/>
              <a:t>Read Write Inc. (RWI)</a:t>
            </a:r>
          </a:p>
          <a:p>
            <a:pPr marL="285750" indent="-285750">
              <a:buFont typeface="Arial"/>
              <a:buChar char="•"/>
            </a:pPr>
            <a:r>
              <a:rPr lang="en-GB" sz="1600">
                <a:latin typeface="Segoe UI"/>
                <a:cs typeface="Segoe UI"/>
              </a:rPr>
              <a:t>Children on the RWI programme will bring home: </a:t>
            </a:r>
            <a:endParaRPr lang="en-GB" sz="1600"/>
          </a:p>
          <a:p>
            <a:pPr marL="742950" lvl="1" indent="-285750">
              <a:buFont typeface="Arial"/>
              <a:buChar char="•"/>
            </a:pPr>
            <a:r>
              <a:rPr lang="en-GB" sz="1600" b="1">
                <a:latin typeface="Segoe UI"/>
                <a:cs typeface="Segoe UI"/>
              </a:rPr>
              <a:t>2 RWI books</a:t>
            </a:r>
            <a:r>
              <a:rPr lang="en-GB" sz="1600">
                <a:latin typeface="Segoe UI"/>
                <a:cs typeface="Segoe UI"/>
              </a:rPr>
              <a:t> matched to the sounds they have learned. </a:t>
            </a:r>
            <a:r>
              <a:rPr lang="en-GB" sz="1600" b="1">
                <a:latin typeface="Segoe UI"/>
                <a:cs typeface="Segoe UI"/>
              </a:rPr>
              <a:t>1 sharing book</a:t>
            </a:r>
            <a:r>
              <a:rPr lang="en-GB" sz="1600">
                <a:latin typeface="Segoe UI"/>
                <a:cs typeface="Segoe UI"/>
              </a:rPr>
              <a:t> to enjoy together.</a:t>
            </a:r>
            <a:endParaRPr lang="en-GB" sz="1600"/>
          </a:p>
          <a:p>
            <a:pPr marL="285750" indent="-285750">
              <a:buFont typeface="Arial"/>
              <a:buChar char="•"/>
            </a:pPr>
            <a:r>
              <a:rPr lang="en-GB" sz="1600">
                <a:latin typeface="Segoe UI"/>
                <a:cs typeface="Segoe UI"/>
              </a:rPr>
              <a:t>RWI books should be practised and read aloud repeatedly.</a:t>
            </a:r>
            <a:endParaRPr lang="en-GB" sz="1600"/>
          </a:p>
          <a:p>
            <a:pPr marL="285750" indent="-285750">
              <a:buFont typeface="Arial"/>
              <a:buChar char="•"/>
            </a:pPr>
            <a:r>
              <a:rPr lang="en-GB" sz="1600">
                <a:latin typeface="Segoe UI"/>
                <a:cs typeface="Segoe UI"/>
              </a:rPr>
              <a:t>Sharing books may be too challenging to read independently and are intended to develop a love of stories and reading.</a:t>
            </a:r>
            <a:endParaRPr lang="en-GB" sz="1600"/>
          </a:p>
        </p:txBody>
      </p:sp>
      <p:pic>
        <p:nvPicPr>
          <p:cNvPr id="2" name="Picture 1" descr="Listen to reading aloud isolated cartoon vector illustration. Child listens to adult reading book, reading for infant, cognitive skills development, daycare center, child care cartoon vector. Stock-vektor | Adobe Stock">
            <a:extLst>
              <a:ext uri="{FF2B5EF4-FFF2-40B4-BE49-F238E27FC236}">
                <a16:creationId xmlns:a16="http://schemas.microsoft.com/office/drawing/2014/main" id="{1482DB67-AC7E-7055-4967-A647C2BF7046}"/>
              </a:ext>
            </a:extLst>
          </p:cNvPr>
          <p:cNvPicPr>
            <a:picLocks noChangeAspect="1"/>
          </p:cNvPicPr>
          <p:nvPr/>
        </p:nvPicPr>
        <p:blipFill>
          <a:blip r:embed="rId2"/>
          <a:stretch>
            <a:fillRect/>
          </a:stretch>
        </p:blipFill>
        <p:spPr>
          <a:xfrm>
            <a:off x="10021598" y="2297690"/>
            <a:ext cx="1846985" cy="1860839"/>
          </a:xfrm>
          <a:prstGeom prst="ellipse">
            <a:avLst/>
          </a:prstGeom>
          <a:ln>
            <a:noFill/>
          </a:ln>
          <a:effectLst>
            <a:softEdge rad="112500"/>
          </a:effectLst>
        </p:spPr>
      </p:pic>
    </p:spTree>
    <p:extLst>
      <p:ext uri="{BB962C8B-B14F-4D97-AF65-F5344CB8AC3E}">
        <p14:creationId xmlns:p14="http://schemas.microsoft.com/office/powerpoint/2010/main" val="3547653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C24A20-C890-1DDB-A3D6-14863A19AB7D}"/>
              </a:ext>
            </a:extLst>
          </p:cNvPr>
          <p:cNvPicPr>
            <a:picLocks noChangeAspect="1"/>
          </p:cNvPicPr>
          <p:nvPr/>
        </p:nvPicPr>
        <p:blipFill>
          <a:blip r:embed="rId2"/>
          <a:stretch>
            <a:fillRect/>
          </a:stretch>
        </p:blipFill>
        <p:spPr>
          <a:xfrm>
            <a:off x="1200901" y="116768"/>
            <a:ext cx="9412670" cy="6624463"/>
          </a:xfrm>
          <a:prstGeom prst="rect">
            <a:avLst/>
          </a:prstGeom>
        </p:spPr>
      </p:pic>
    </p:spTree>
    <p:extLst>
      <p:ext uri="{BB962C8B-B14F-4D97-AF65-F5344CB8AC3E}">
        <p14:creationId xmlns:p14="http://schemas.microsoft.com/office/powerpoint/2010/main" val="3578722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D8F61-8111-D0D4-A557-032BB439E6A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7BB9C0BC-F051-45E9-F913-266FEA47B50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panose="020F0502020204030204" pitchFamily="34" charset="0"/>
                <a:ea typeface="Calibri" panose="020F0502020204030204" pitchFamily="34" charset="0"/>
                <a:cs typeface="Calibri" panose="020F0502020204030204" pitchFamily="34" charset="0"/>
              </a:rPr>
              <a:t>Zones of Regulation</a:t>
            </a:r>
          </a:p>
        </p:txBody>
      </p:sp>
      <p:pic>
        <p:nvPicPr>
          <p:cNvPr id="3" name="Picture 2">
            <a:extLst>
              <a:ext uri="{FF2B5EF4-FFF2-40B4-BE49-F238E27FC236}">
                <a16:creationId xmlns:a16="http://schemas.microsoft.com/office/drawing/2014/main" id="{78494487-4356-B8AA-F370-22E04D3506DA}"/>
              </a:ext>
            </a:extLst>
          </p:cNvPr>
          <p:cNvPicPr>
            <a:picLocks noChangeAspect="1"/>
          </p:cNvPicPr>
          <p:nvPr/>
        </p:nvPicPr>
        <p:blipFill>
          <a:blip r:embed="rId2"/>
          <a:stretch>
            <a:fillRect/>
          </a:stretch>
        </p:blipFill>
        <p:spPr>
          <a:xfrm>
            <a:off x="651956" y="1889890"/>
            <a:ext cx="9538244" cy="4455154"/>
          </a:xfrm>
          <a:prstGeom prst="rect">
            <a:avLst/>
          </a:prstGeom>
        </p:spPr>
      </p:pic>
    </p:spTree>
    <p:extLst>
      <p:ext uri="{BB962C8B-B14F-4D97-AF65-F5344CB8AC3E}">
        <p14:creationId xmlns:p14="http://schemas.microsoft.com/office/powerpoint/2010/main" val="3616175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A328DD-0C5B-0B89-F800-457B103CC5BA}"/>
              </a:ext>
            </a:extLst>
          </p:cNvPr>
          <p:cNvPicPr>
            <a:picLocks noChangeAspect="1"/>
          </p:cNvPicPr>
          <p:nvPr/>
        </p:nvPicPr>
        <p:blipFill>
          <a:blip r:embed="rId2"/>
          <a:stretch>
            <a:fillRect/>
          </a:stretch>
        </p:blipFill>
        <p:spPr>
          <a:xfrm>
            <a:off x="892098" y="586785"/>
            <a:ext cx="9623502" cy="6031756"/>
          </a:xfrm>
          <a:prstGeom prst="rect">
            <a:avLst/>
          </a:prstGeom>
        </p:spPr>
      </p:pic>
    </p:spTree>
    <p:extLst>
      <p:ext uri="{BB962C8B-B14F-4D97-AF65-F5344CB8AC3E}">
        <p14:creationId xmlns:p14="http://schemas.microsoft.com/office/powerpoint/2010/main" val="3281669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44A5129-79B5-F113-A799-91A0515BB4B1}"/>
              </a:ext>
            </a:extLst>
          </p:cNvPr>
          <p:cNvSpPr txBox="1">
            <a:spLocks/>
          </p:cNvSpPr>
          <p:nvPr/>
        </p:nvSpPr>
        <p:spPr>
          <a:xfrm>
            <a:off x="838200" y="365125"/>
            <a:ext cx="10515600" cy="107178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panose="020F0502020204030204" pitchFamily="34" charset="0"/>
                <a:ea typeface="Calibri" panose="020F0502020204030204" pitchFamily="34" charset="0"/>
                <a:cs typeface="Calibri" panose="020F0502020204030204" pitchFamily="34" charset="0"/>
              </a:rPr>
              <a:t>Key Dates </a:t>
            </a:r>
          </a:p>
        </p:txBody>
      </p:sp>
      <p:sp>
        <p:nvSpPr>
          <p:cNvPr id="2" name="TextBox 1">
            <a:extLst>
              <a:ext uri="{FF2B5EF4-FFF2-40B4-BE49-F238E27FC236}">
                <a16:creationId xmlns:a16="http://schemas.microsoft.com/office/drawing/2014/main" id="{2C78DD13-32E2-06B0-BED4-88329AB78598}"/>
              </a:ext>
            </a:extLst>
          </p:cNvPr>
          <p:cNvSpPr txBox="1"/>
          <p:nvPr/>
        </p:nvSpPr>
        <p:spPr>
          <a:xfrm>
            <a:off x="402771" y="1436915"/>
            <a:ext cx="10700657" cy="5693866"/>
          </a:xfrm>
          <a:prstGeom prst="rect">
            <a:avLst/>
          </a:prstGeom>
          <a:noFill/>
        </p:spPr>
        <p:txBody>
          <a:bodyPr wrap="square" rtlCol="0">
            <a:spAutoFit/>
          </a:bodyPr>
          <a:lstStyle/>
          <a:p>
            <a:r>
              <a:rPr lang="en-GB" dirty="0"/>
              <a:t>These are always published on the school website and weekly newsletter</a:t>
            </a:r>
          </a:p>
          <a:p>
            <a:endParaRPr lang="en-GB" dirty="0"/>
          </a:p>
          <a:p>
            <a:r>
              <a:rPr lang="en-GB" dirty="0"/>
              <a:t>Up and coming events for the Autumn Term </a:t>
            </a:r>
          </a:p>
          <a:p>
            <a:endParaRPr lang="en-GB" dirty="0"/>
          </a:p>
          <a:p>
            <a:pPr marL="285750" indent="-285750">
              <a:buFont typeface="Arial" panose="020B0604020202020204" pitchFamily="34" charset="0"/>
              <a:buChar char="•"/>
            </a:pPr>
            <a:r>
              <a:rPr lang="en-GB" sz="1600" dirty="0"/>
              <a:t>School photos 15.9.26</a:t>
            </a:r>
          </a:p>
          <a:p>
            <a:pPr marL="285750" indent="-285750">
              <a:buFont typeface="Arial" panose="020B0604020202020204" pitchFamily="34" charset="0"/>
              <a:buChar char="•"/>
            </a:pPr>
            <a:r>
              <a:rPr lang="en-GB" sz="1600"/>
              <a:t>Year 6 SATs meeting 18.9.26</a:t>
            </a:r>
          </a:p>
          <a:p>
            <a:pPr marL="285750" indent="-285750">
              <a:buFont typeface="Arial" panose="020B0604020202020204" pitchFamily="34" charset="0"/>
              <a:buChar char="•"/>
            </a:pPr>
            <a:r>
              <a:rPr lang="en-GB" sz="1600" dirty="0"/>
              <a:t>Year 4 MTC meeting 22.9.26</a:t>
            </a:r>
          </a:p>
          <a:p>
            <a:pPr marL="285750" indent="-285750">
              <a:buFont typeface="Arial" panose="020B0604020202020204" pitchFamily="34" charset="0"/>
              <a:buChar char="•"/>
            </a:pPr>
            <a:r>
              <a:rPr lang="en-GB" sz="1600" dirty="0"/>
              <a:t>SEND Coffee morning 29.9.26</a:t>
            </a:r>
          </a:p>
          <a:p>
            <a:pPr marL="285750" indent="-285750">
              <a:buFont typeface="Arial" panose="020B0604020202020204" pitchFamily="34" charset="0"/>
              <a:buChar char="•"/>
            </a:pPr>
            <a:r>
              <a:rPr lang="en-GB" sz="1600" dirty="0"/>
              <a:t>Grandparents Tea Party 5.10.26</a:t>
            </a:r>
          </a:p>
          <a:p>
            <a:pPr marL="285750" indent="-285750">
              <a:buFont typeface="Arial" panose="020B0604020202020204" pitchFamily="34" charset="0"/>
              <a:buChar char="•"/>
            </a:pPr>
            <a:r>
              <a:rPr lang="en-GB" sz="1600" dirty="0"/>
              <a:t>Diversity Week WB 12.10.26</a:t>
            </a:r>
          </a:p>
          <a:p>
            <a:pPr marL="285750" indent="-285750">
              <a:buFont typeface="Arial" panose="020B0604020202020204" pitchFamily="34" charset="0"/>
              <a:buChar char="•"/>
            </a:pPr>
            <a:r>
              <a:rPr lang="en-GB" sz="1600" dirty="0"/>
              <a:t>Open Afternoon 19.10.26</a:t>
            </a:r>
          </a:p>
          <a:p>
            <a:pPr marL="285750" indent="-285750">
              <a:buFont typeface="Arial" panose="020B0604020202020204" pitchFamily="34" charset="0"/>
              <a:buChar char="•"/>
            </a:pPr>
            <a:r>
              <a:rPr lang="en-GB" sz="1600" dirty="0"/>
              <a:t>Coffee Morning 24.11.26</a:t>
            </a:r>
          </a:p>
          <a:p>
            <a:pPr marL="285750" indent="-285750">
              <a:buFont typeface="Arial" panose="020B0604020202020204" pitchFamily="34" charset="0"/>
              <a:buChar char="•"/>
            </a:pPr>
            <a:r>
              <a:rPr lang="en-GB" sz="1600" dirty="0"/>
              <a:t>Year 5 Christmas Event 1.12.26</a:t>
            </a:r>
          </a:p>
          <a:p>
            <a:pPr marL="285750" indent="-285750">
              <a:buFont typeface="Arial" panose="020B0604020202020204" pitchFamily="34" charset="0"/>
              <a:buChar char="•"/>
            </a:pPr>
            <a:r>
              <a:rPr lang="en-GB" sz="1600" dirty="0"/>
              <a:t>Year 4 Christmas Event 2.12.26</a:t>
            </a:r>
          </a:p>
          <a:p>
            <a:pPr marL="285750" indent="-285750">
              <a:buFont typeface="Arial" panose="020B0604020202020204" pitchFamily="34" charset="0"/>
              <a:buChar char="•"/>
            </a:pPr>
            <a:r>
              <a:rPr lang="en-GB" sz="1600" dirty="0"/>
              <a:t>Year 3 Christmas Event 3.12.26</a:t>
            </a:r>
          </a:p>
          <a:p>
            <a:pPr marL="285750" indent="-285750">
              <a:buFont typeface="Arial" panose="020B0604020202020204" pitchFamily="34" charset="0"/>
              <a:buChar char="•"/>
            </a:pPr>
            <a:r>
              <a:rPr lang="en-GB" sz="1600" dirty="0"/>
              <a:t>EYFS Stay and Play 4.12.26 /11.12.26</a:t>
            </a:r>
          </a:p>
          <a:p>
            <a:pPr marL="285750" indent="-285750">
              <a:buFont typeface="Arial" panose="020B0604020202020204" pitchFamily="34" charset="0"/>
              <a:buChar char="•"/>
            </a:pPr>
            <a:r>
              <a:rPr lang="en-GB" sz="1600" dirty="0"/>
              <a:t>Year 6 Christmas Event 8.12.26</a:t>
            </a:r>
          </a:p>
          <a:p>
            <a:pPr marL="285750" indent="-285750">
              <a:buFont typeface="Arial" panose="020B0604020202020204" pitchFamily="34" charset="0"/>
              <a:buChar char="•"/>
            </a:pPr>
            <a:r>
              <a:rPr lang="en-GB" sz="1600" dirty="0"/>
              <a:t>KS1 Christmas Performance 9.12.26 at 2pm / 10.12.26 at 9:15am</a:t>
            </a:r>
          </a:p>
          <a:p>
            <a:pPr marL="285750" indent="-285750">
              <a:buFont typeface="Arial" panose="020B0604020202020204" pitchFamily="34" charset="0"/>
              <a:buChar char="•"/>
            </a:pPr>
            <a:r>
              <a:rPr lang="en-GB" sz="1600" dirty="0"/>
              <a:t>Dojo Reward Afternoon 14.12.26</a:t>
            </a:r>
          </a:p>
          <a:p>
            <a:pPr marL="285750" indent="-285750">
              <a:buFont typeface="Arial" panose="020B0604020202020204" pitchFamily="34" charset="0"/>
              <a:buChar char="•"/>
            </a:pPr>
            <a:r>
              <a:rPr lang="en-GB" sz="1600" dirty="0"/>
              <a:t>Christmas dinner 16.12.26</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7" name="Picture 6">
            <a:extLst>
              <a:ext uri="{FF2B5EF4-FFF2-40B4-BE49-F238E27FC236}">
                <a16:creationId xmlns:a16="http://schemas.microsoft.com/office/drawing/2014/main" id="{F0D89D22-9D95-8E12-BF92-4618D0064C23}"/>
              </a:ext>
            </a:extLst>
          </p:cNvPr>
          <p:cNvPicPr>
            <a:picLocks noChangeAspect="1"/>
          </p:cNvPicPr>
          <p:nvPr/>
        </p:nvPicPr>
        <p:blipFill>
          <a:blip r:embed="rId2"/>
          <a:stretch>
            <a:fillRect/>
          </a:stretch>
        </p:blipFill>
        <p:spPr>
          <a:xfrm>
            <a:off x="7804376" y="365124"/>
            <a:ext cx="4181475" cy="2857500"/>
          </a:xfrm>
          <a:prstGeom prst="rect">
            <a:avLst/>
          </a:prstGeom>
        </p:spPr>
      </p:pic>
      <p:pic>
        <p:nvPicPr>
          <p:cNvPr id="11" name="Picture 10">
            <a:extLst>
              <a:ext uri="{FF2B5EF4-FFF2-40B4-BE49-F238E27FC236}">
                <a16:creationId xmlns:a16="http://schemas.microsoft.com/office/drawing/2014/main" id="{2ED06B76-4D4C-A122-EAFB-0E242393FB88}"/>
              </a:ext>
            </a:extLst>
          </p:cNvPr>
          <p:cNvPicPr>
            <a:picLocks noChangeAspect="1"/>
          </p:cNvPicPr>
          <p:nvPr/>
        </p:nvPicPr>
        <p:blipFill>
          <a:blip r:embed="rId3"/>
          <a:stretch>
            <a:fillRect/>
          </a:stretch>
        </p:blipFill>
        <p:spPr>
          <a:xfrm>
            <a:off x="6713532" y="3920174"/>
            <a:ext cx="3010055" cy="1695537"/>
          </a:xfrm>
          <a:prstGeom prst="rect">
            <a:avLst/>
          </a:prstGeom>
        </p:spPr>
      </p:pic>
    </p:spTree>
    <p:extLst>
      <p:ext uri="{BB962C8B-B14F-4D97-AF65-F5344CB8AC3E}">
        <p14:creationId xmlns:p14="http://schemas.microsoft.com/office/powerpoint/2010/main" val="42830729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0BEA913-EA8E-5BA5-9D2D-A93044D0C863}"/>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a:latin typeface="Calibri" panose="020F0502020204030204" pitchFamily="34" charset="0"/>
                <a:ea typeface="Calibri" panose="020F0502020204030204" pitchFamily="34" charset="0"/>
                <a:cs typeface="Calibri" panose="020F0502020204030204" pitchFamily="34" charset="0"/>
              </a:rPr>
              <a:t>How Parents Can Help</a:t>
            </a:r>
          </a:p>
        </p:txBody>
      </p:sp>
      <p:sp>
        <p:nvSpPr>
          <p:cNvPr id="2" name="TextBox 1">
            <a:extLst>
              <a:ext uri="{FF2B5EF4-FFF2-40B4-BE49-F238E27FC236}">
                <a16:creationId xmlns:a16="http://schemas.microsoft.com/office/drawing/2014/main" id="{BBF5E4C4-78A5-F846-5287-28096B2BDD28}"/>
              </a:ext>
            </a:extLst>
          </p:cNvPr>
          <p:cNvSpPr txBox="1"/>
          <p:nvPr/>
        </p:nvSpPr>
        <p:spPr>
          <a:xfrm>
            <a:off x="838200" y="2163602"/>
            <a:ext cx="8077200" cy="2862322"/>
          </a:xfrm>
          <a:prstGeom prst="rect">
            <a:avLst/>
          </a:prstGeom>
          <a:noFill/>
        </p:spPr>
        <p:txBody>
          <a:bodyPr wrap="square" rtlCol="0">
            <a:spAutoFit/>
          </a:bodyPr>
          <a:lstStyle/>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Read daily</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Practise times tables/ number facts</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Encourage independence</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Ensure good attendance</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Talk positively about learning</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Read weekly newsletter</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Check emails for school communications</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Inform school of any key changes at home</a:t>
            </a:r>
          </a:p>
          <a:p>
            <a:pPr marL="285750" indent="-285750">
              <a:buFont typeface="Arial" panose="020B0604020202020204" pitchFamily="34" charset="0"/>
              <a:buChar char="•"/>
            </a:pPr>
            <a:r>
              <a:rPr lang="en-GB">
                <a:latin typeface="Calibri" panose="020F0502020204030204" pitchFamily="34" charset="0"/>
                <a:ea typeface="Calibri" panose="020F0502020204030204" pitchFamily="34" charset="0"/>
                <a:cs typeface="Calibri" panose="020F0502020204030204" pitchFamily="34" charset="0"/>
              </a:rPr>
              <a:t>Share any concerns  </a:t>
            </a:r>
          </a:p>
          <a:p>
            <a:endParaRPr lang="en-GB"/>
          </a:p>
        </p:txBody>
      </p:sp>
    </p:spTree>
    <p:extLst>
      <p:ext uri="{BB962C8B-B14F-4D97-AF65-F5344CB8AC3E}">
        <p14:creationId xmlns:p14="http://schemas.microsoft.com/office/powerpoint/2010/main" val="4228464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C7D33C2-0DCA-69FA-C56A-409299CE58BE}"/>
              </a:ext>
            </a:extLst>
          </p:cNvPr>
          <p:cNvPicPr>
            <a:picLocks noChangeAspect="1"/>
          </p:cNvPicPr>
          <p:nvPr/>
        </p:nvPicPr>
        <p:blipFill>
          <a:blip r:embed="rId2"/>
          <a:stretch>
            <a:fillRect/>
          </a:stretch>
        </p:blipFill>
        <p:spPr>
          <a:xfrm>
            <a:off x="3105150" y="1104900"/>
            <a:ext cx="5981700" cy="4648200"/>
          </a:xfrm>
          <a:prstGeom prst="rect">
            <a:avLst/>
          </a:prstGeom>
        </p:spPr>
      </p:pic>
    </p:spTree>
    <p:extLst>
      <p:ext uri="{BB962C8B-B14F-4D97-AF65-F5344CB8AC3E}">
        <p14:creationId xmlns:p14="http://schemas.microsoft.com/office/powerpoint/2010/main" val="1345362281"/>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0D4124C8619F145A2B908DA38DE89B0" ma:contentTypeVersion="" ma:contentTypeDescription="Create a new document." ma:contentTypeScope="" ma:versionID="6fe8e8d0f276809f69ec734cdfaeb80e">
  <xsd:schema xmlns:xsd="http://www.w3.org/2001/XMLSchema" xmlns:xs="http://www.w3.org/2001/XMLSchema" xmlns:p="http://schemas.microsoft.com/office/2006/metadata/properties" xmlns:ns2="9a8f9bdb-2593-4ac7-a432-96aa97d78507" xmlns:ns3="3c6552ff-e203-492b-9a4a-86c2b1ce869f" targetNamespace="http://schemas.microsoft.com/office/2006/metadata/properties" ma:root="true" ma:fieldsID="2fe5e752363f9f9cb83c61c6b35b7c0f" ns2:_="" ns3:_="">
    <xsd:import namespace="9a8f9bdb-2593-4ac7-a432-96aa97d78507"/>
    <xsd:import namespace="3c6552ff-e203-492b-9a4a-86c2b1ce869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f9bdb-2593-4ac7-a432-96aa97d785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c470fb7-5308-496a-a12b-188b66d4a6e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6552ff-e203-492b-9a4a-86c2b1ce869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3DE3BB0-3466-4504-8D07-9BC1538E0714}" ma:internalName="TaxCatchAll" ma:showField="CatchAllData" ma:web="{949eb0b1-76fc-4c87-aaf5-18d4e30edb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a8f9bdb-2593-4ac7-a432-96aa97d78507">
      <Terms xmlns="http://schemas.microsoft.com/office/infopath/2007/PartnerControls"/>
    </lcf76f155ced4ddcb4097134ff3c332f>
    <TaxCatchAll xmlns="3c6552ff-e203-492b-9a4a-86c2b1ce869f" xsi:nil="true"/>
  </documentManagement>
</p:properties>
</file>

<file path=customXml/itemProps1.xml><?xml version="1.0" encoding="utf-8"?>
<ds:datastoreItem xmlns:ds="http://schemas.openxmlformats.org/officeDocument/2006/customXml" ds:itemID="{B4F42C03-603C-4A33-8CB6-34BE72A81277}">
  <ds:schemaRefs>
    <ds:schemaRef ds:uri="http://schemas.microsoft.com/sharepoint/v3/contenttype/forms"/>
  </ds:schemaRefs>
</ds:datastoreItem>
</file>

<file path=customXml/itemProps2.xml><?xml version="1.0" encoding="utf-8"?>
<ds:datastoreItem xmlns:ds="http://schemas.openxmlformats.org/officeDocument/2006/customXml" ds:itemID="{5055BBEA-EE54-48BE-80A8-FED3246DB81F}">
  <ds:schemaRefs>
    <ds:schemaRef ds:uri="3c6552ff-e203-492b-9a4a-86c2b1ce869f"/>
    <ds:schemaRef ds:uri="9a8f9bdb-2593-4ac7-a432-96aa97d785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6E21BA7-8777-428A-9E99-4BDB34098E46}">
  <ds:schemaRefs>
    <ds:schemaRef ds:uri="3c6552ff-e203-492b-9a4a-86c2b1ce869f"/>
    <ds:schemaRef ds:uri="9a8f9bdb-2593-4ac7-a432-96aa97d7850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1349</Words>
  <Application>Microsoft Office PowerPoint</Application>
  <PresentationFormat>Widescreen</PresentationFormat>
  <Paragraphs>180</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Aptos Display</vt:lpstr>
      <vt:lpstr>Arial</vt:lpstr>
      <vt:lpstr>Calibri</vt:lpstr>
      <vt:lpstr>Comic Sans MS</vt:lpstr>
      <vt:lpstr>Segoe UI</vt:lpstr>
      <vt:lpstr>Office Theme</vt:lpstr>
      <vt:lpstr>Welcome to Year 6</vt:lpstr>
      <vt:lpstr>PowerPoint Presentation</vt:lpstr>
      <vt:lpstr>School Routines </vt:lpstr>
      <vt:lpstr>PowerPoint Presentation</vt:lpstr>
      <vt:lpstr>PowerPoint Presentation</vt:lpstr>
      <vt:lpstr>PowerPoint Presentation</vt:lpstr>
      <vt:lpstr>Office Staff</vt:lpstr>
      <vt:lpstr>PowerPoint Presentation</vt:lpstr>
      <vt:lpstr>PowerPoint Presentation</vt:lpstr>
      <vt:lpstr>PowerPoint Presentation</vt:lpstr>
      <vt:lpstr>SEND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Telford and Wrekin IDT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Harvey, Nikki</dc:creator>
  <cp:lastModifiedBy>Willoughby, Liz</cp:lastModifiedBy>
  <cp:revision>1</cp:revision>
  <dcterms:created xsi:type="dcterms:W3CDTF">2026-07-17T12:51:05Z</dcterms:created>
  <dcterms:modified xsi:type="dcterms:W3CDTF">2026-09-09T11:17:07Z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0x010100B0D4124C8619F145A2B908DA38DE89B0</vt:lpwstr>
  </property>
  <property fmtid="{D5CDD505-2E9C-101B-9397-08002B2CF9AE}" pid="3" name="MediaServiceImageTags">
    <vt:lpwstr/>
  </property>
</Properties>
</file>