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4" r:id="rId13"/>
    <p:sldId id="265" r:id="rId14"/>
  </p:sldIdLst>
  <p:sldSz cx="18288000" cy="10287000"/>
  <p:notesSz cx="6858000" cy="9144000"/>
  <p:embeddedFontLst>
    <p:embeddedFont>
      <p:font typeface="Open Sauce" panose="020B0604020202020204" charset="0"/>
      <p:regular r:id="rId16"/>
    </p:embeddedFont>
    <p:embeddedFont>
      <p:font typeface="Open Sauce Bold" panose="020B0604020202020204" charset="0"/>
      <p:regular r:id="rId17"/>
    </p:embeddedFont>
    <p:embeddedFont>
      <p:font typeface="Open Sauce Light" panose="020B0604020202020204" charset="0"/>
      <p:regular r:id="rId18"/>
    </p:embeddedFont>
    <p:embeddedFont>
      <p:font typeface="Ovo" panose="020B0604020202020204" charset="0"/>
      <p:regular r:id="rId19"/>
    </p:embeddedFont>
    <p:embeddedFont>
      <p:font typeface="Rubik Dirt" panose="020B0604020202020204" charset="-79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988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oughby, Liz" userId="82d89489-599e-448f-b14e-3430ca6603bc" providerId="ADAL" clId="{E09B3711-2DD3-4B61-8699-404D4F22D58A}"/>
    <pc:docChg chg="undo custSel delSld modSld">
      <pc:chgData name="Willoughby, Liz" userId="82d89489-599e-448f-b14e-3430ca6603bc" providerId="ADAL" clId="{E09B3711-2DD3-4B61-8699-404D4F22D58A}" dt="2026-09-17T14:53:16.129" v="118" actId="1036"/>
      <pc:docMkLst>
        <pc:docMk/>
      </pc:docMkLst>
      <pc:sldChg chg="addSp modSp mod">
        <pc:chgData name="Willoughby, Liz" userId="82d89489-599e-448f-b14e-3430ca6603bc" providerId="ADAL" clId="{E09B3711-2DD3-4B61-8699-404D4F22D58A}" dt="2026-09-15T07:18:55.656" v="84" actId="403"/>
        <pc:sldMkLst>
          <pc:docMk/>
          <pc:sldMk cId="0" sldId="258"/>
        </pc:sldMkLst>
        <pc:spChg chg="mod">
          <ac:chgData name="Willoughby, Liz" userId="82d89489-599e-448f-b14e-3430ca6603bc" providerId="ADAL" clId="{E09B3711-2DD3-4B61-8699-404D4F22D58A}" dt="2026-09-15T07:18:50.186" v="81" actId="1036"/>
          <ac:spMkLst>
            <pc:docMk/>
            <pc:sldMk cId="0" sldId="258"/>
            <ac:spMk id="2" creationId="{00000000-0000-0000-0000-000000000000}"/>
          </ac:spMkLst>
        </pc:spChg>
        <pc:spChg chg="mod">
          <ac:chgData name="Willoughby, Liz" userId="82d89489-599e-448f-b14e-3430ca6603bc" providerId="ADAL" clId="{E09B3711-2DD3-4B61-8699-404D4F22D58A}" dt="2026-09-15T07:18:50.186" v="81" actId="1036"/>
          <ac:spMkLst>
            <pc:docMk/>
            <pc:sldMk cId="0" sldId="258"/>
            <ac:spMk id="3" creationId="{00000000-0000-0000-0000-000000000000}"/>
          </ac:spMkLst>
        </pc:spChg>
        <pc:spChg chg="mod">
          <ac:chgData name="Willoughby, Liz" userId="82d89489-599e-448f-b14e-3430ca6603bc" providerId="ADAL" clId="{E09B3711-2DD3-4B61-8699-404D4F22D58A}" dt="2026-09-15T07:18:55.656" v="84" actId="403"/>
          <ac:spMkLst>
            <pc:docMk/>
            <pc:sldMk cId="0" sldId="258"/>
            <ac:spMk id="7" creationId="{00000000-0000-0000-0000-000000000000}"/>
          </ac:spMkLst>
        </pc:spChg>
        <pc:spChg chg="mod">
          <ac:chgData name="Willoughby, Liz" userId="82d89489-599e-448f-b14e-3430ca6603bc" providerId="ADAL" clId="{E09B3711-2DD3-4B61-8699-404D4F22D58A}" dt="2026-09-15T07:18:10.748" v="33" actId="1076"/>
          <ac:spMkLst>
            <pc:docMk/>
            <pc:sldMk cId="0" sldId="258"/>
            <ac:spMk id="8" creationId="{00000000-0000-0000-0000-000000000000}"/>
          </ac:spMkLst>
        </pc:spChg>
        <pc:spChg chg="add mod">
          <ac:chgData name="Willoughby, Liz" userId="82d89489-599e-448f-b14e-3430ca6603bc" providerId="ADAL" clId="{E09B3711-2DD3-4B61-8699-404D4F22D58A}" dt="2026-09-15T07:18:44.308" v="70" actId="1076"/>
          <ac:spMkLst>
            <pc:docMk/>
            <pc:sldMk cId="0" sldId="258"/>
            <ac:spMk id="24" creationId="{580F8489-864A-539A-CD25-42F80AEC4A8A}"/>
          </ac:spMkLst>
        </pc:spChg>
        <pc:grpChg chg="mod">
          <ac:chgData name="Willoughby, Liz" userId="82d89489-599e-448f-b14e-3430ca6603bc" providerId="ADAL" clId="{E09B3711-2DD3-4B61-8699-404D4F22D58A}" dt="2026-09-15T07:18:50.186" v="81" actId="1036"/>
          <ac:grpSpMkLst>
            <pc:docMk/>
            <pc:sldMk cId="0" sldId="258"/>
            <ac:grpSpMk id="6" creationId="{00000000-0000-0000-0000-000000000000}"/>
          </ac:grpSpMkLst>
        </pc:grpChg>
        <pc:grpChg chg="mod">
          <ac:chgData name="Willoughby, Liz" userId="82d89489-599e-448f-b14e-3430ca6603bc" providerId="ADAL" clId="{E09B3711-2DD3-4B61-8699-404D4F22D58A}" dt="2026-09-15T07:18:50.186" v="81" actId="1036"/>
          <ac:grpSpMkLst>
            <pc:docMk/>
            <pc:sldMk cId="0" sldId="258"/>
            <ac:grpSpMk id="9" creationId="{00000000-0000-0000-0000-000000000000}"/>
          </ac:grpSpMkLst>
        </pc:grpChg>
        <pc:grpChg chg="mod">
          <ac:chgData name="Willoughby, Liz" userId="82d89489-599e-448f-b14e-3430ca6603bc" providerId="ADAL" clId="{E09B3711-2DD3-4B61-8699-404D4F22D58A}" dt="2026-09-15T07:18:50.186" v="81" actId="1036"/>
          <ac:grpSpMkLst>
            <pc:docMk/>
            <pc:sldMk cId="0" sldId="258"/>
            <ac:grpSpMk id="12" creationId="{00000000-0000-0000-0000-000000000000}"/>
          </ac:grpSpMkLst>
        </pc:grpChg>
      </pc:sldChg>
      <pc:sldChg chg="delSp modSp mod">
        <pc:chgData name="Willoughby, Liz" userId="82d89489-599e-448f-b14e-3430ca6603bc" providerId="ADAL" clId="{E09B3711-2DD3-4B61-8699-404D4F22D58A}" dt="2026-09-15T07:17:08.473" v="29" actId="1076"/>
        <pc:sldMkLst>
          <pc:docMk/>
          <pc:sldMk cId="0" sldId="260"/>
        </pc:sldMkLst>
        <pc:spChg chg="mod">
          <ac:chgData name="Willoughby, Liz" userId="82d89489-599e-448f-b14e-3430ca6603bc" providerId="ADAL" clId="{E09B3711-2DD3-4B61-8699-404D4F22D58A}" dt="2026-09-15T07:16:56.167" v="25" actId="122"/>
          <ac:spMkLst>
            <pc:docMk/>
            <pc:sldMk cId="0" sldId="260"/>
            <ac:spMk id="2" creationId="{00000000-0000-0000-0000-000000000000}"/>
          </ac:spMkLst>
        </pc:spChg>
        <pc:spChg chg="mod">
          <ac:chgData name="Willoughby, Liz" userId="82d89489-599e-448f-b14e-3430ca6603bc" providerId="ADAL" clId="{E09B3711-2DD3-4B61-8699-404D4F22D58A}" dt="2026-09-15T07:17:08.473" v="29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Willoughby, Liz" userId="82d89489-599e-448f-b14e-3430ca6603bc" providerId="ADAL" clId="{E09B3711-2DD3-4B61-8699-404D4F22D58A}" dt="2026-09-15T07:16:44.593" v="20" actId="1076"/>
          <ac:spMkLst>
            <pc:docMk/>
            <pc:sldMk cId="0" sldId="260"/>
            <ac:spMk id="9" creationId="{00000000-0000-0000-0000-000000000000}"/>
          </ac:spMkLst>
        </pc:spChg>
        <pc:spChg chg="mod">
          <ac:chgData name="Willoughby, Liz" userId="82d89489-599e-448f-b14e-3430ca6603bc" providerId="ADAL" clId="{E09B3711-2DD3-4B61-8699-404D4F22D58A}" dt="2026-09-15T07:16:42.155" v="19" actId="1076"/>
          <ac:spMkLst>
            <pc:docMk/>
            <pc:sldMk cId="0" sldId="260"/>
            <ac:spMk id="10" creationId="{00000000-0000-0000-0000-000000000000}"/>
          </ac:spMkLst>
        </pc:spChg>
      </pc:sldChg>
      <pc:sldChg chg="modSp mod">
        <pc:chgData name="Willoughby, Liz" userId="82d89489-599e-448f-b14e-3430ca6603bc" providerId="ADAL" clId="{E09B3711-2DD3-4B61-8699-404D4F22D58A}" dt="2026-09-17T14:50:56.381" v="88" actId="20577"/>
        <pc:sldMkLst>
          <pc:docMk/>
          <pc:sldMk cId="0" sldId="261"/>
        </pc:sldMkLst>
        <pc:spChg chg="mod">
          <ac:chgData name="Willoughby, Liz" userId="82d89489-599e-448f-b14e-3430ca6603bc" providerId="ADAL" clId="{E09B3711-2DD3-4B61-8699-404D4F22D58A}" dt="2026-09-17T14:50:49.187" v="87" actId="20577"/>
          <ac:spMkLst>
            <pc:docMk/>
            <pc:sldMk cId="0" sldId="261"/>
            <ac:spMk id="9" creationId="{00000000-0000-0000-0000-000000000000}"/>
          </ac:spMkLst>
        </pc:spChg>
        <pc:spChg chg="mod">
          <ac:chgData name="Willoughby, Liz" userId="82d89489-599e-448f-b14e-3430ca6603bc" providerId="ADAL" clId="{E09B3711-2DD3-4B61-8699-404D4F22D58A}" dt="2026-09-17T14:50:56.381" v="88" actId="20577"/>
          <ac:spMkLst>
            <pc:docMk/>
            <pc:sldMk cId="0" sldId="261"/>
            <ac:spMk id="12" creationId="{00000000-0000-0000-0000-000000000000}"/>
          </ac:spMkLst>
        </pc:spChg>
      </pc:sldChg>
      <pc:sldChg chg="addSp delSp modSp mod">
        <pc:chgData name="Willoughby, Liz" userId="82d89489-599e-448f-b14e-3430ca6603bc" providerId="ADAL" clId="{E09B3711-2DD3-4B61-8699-404D4F22D58A}" dt="2026-09-17T14:53:16.129" v="118" actId="1036"/>
        <pc:sldMkLst>
          <pc:docMk/>
          <pc:sldMk cId="0" sldId="262"/>
        </pc:sldMkLst>
        <pc:spChg chg="del">
          <ac:chgData name="Willoughby, Liz" userId="82d89489-599e-448f-b14e-3430ca6603bc" providerId="ADAL" clId="{E09B3711-2DD3-4B61-8699-404D4F22D58A}" dt="2026-09-17T14:52:53.562" v="111" actId="478"/>
          <ac:spMkLst>
            <pc:docMk/>
            <pc:sldMk cId="0" sldId="262"/>
            <ac:spMk id="2" creationId="{00000000-0000-0000-0000-000000000000}"/>
          </ac:spMkLst>
        </pc:spChg>
        <pc:spChg chg="del">
          <ac:chgData name="Willoughby, Liz" userId="82d89489-599e-448f-b14e-3430ca6603bc" providerId="ADAL" clId="{E09B3711-2DD3-4B61-8699-404D4F22D58A}" dt="2026-09-17T14:52:49.015" v="109" actId="478"/>
          <ac:spMkLst>
            <pc:docMk/>
            <pc:sldMk cId="0" sldId="262"/>
            <ac:spMk id="3" creationId="{00000000-0000-0000-0000-000000000000}"/>
          </ac:spMkLst>
        </pc:spChg>
        <pc:spChg chg="del">
          <ac:chgData name="Willoughby, Liz" userId="82d89489-599e-448f-b14e-3430ca6603bc" providerId="ADAL" clId="{E09B3711-2DD3-4B61-8699-404D4F22D58A}" dt="2026-09-17T14:52:52.297" v="110" actId="478"/>
          <ac:spMkLst>
            <pc:docMk/>
            <pc:sldMk cId="0" sldId="262"/>
            <ac:spMk id="4" creationId="{00000000-0000-0000-0000-000000000000}"/>
          </ac:spMkLst>
        </pc:spChg>
        <pc:spChg chg="del">
          <ac:chgData name="Willoughby, Liz" userId="82d89489-599e-448f-b14e-3430ca6603bc" providerId="ADAL" clId="{E09B3711-2DD3-4B61-8699-404D4F22D58A}" dt="2026-09-17T14:52:47.152" v="108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Willoughby, Liz" userId="82d89489-599e-448f-b14e-3430ca6603bc" providerId="ADAL" clId="{E09B3711-2DD3-4B61-8699-404D4F22D58A}" dt="2026-09-17T14:53:00.425" v="113" actId="1076"/>
          <ac:spMkLst>
            <pc:docMk/>
            <pc:sldMk cId="0" sldId="262"/>
            <ac:spMk id="14" creationId="{00000000-0000-0000-0000-000000000000}"/>
          </ac:spMkLst>
        </pc:spChg>
        <pc:picChg chg="add mod modCrop">
          <ac:chgData name="Willoughby, Liz" userId="82d89489-599e-448f-b14e-3430ca6603bc" providerId="ADAL" clId="{E09B3711-2DD3-4B61-8699-404D4F22D58A}" dt="2026-09-17T14:53:16.129" v="118" actId="1036"/>
          <ac:picMkLst>
            <pc:docMk/>
            <pc:sldMk cId="0" sldId="262"/>
            <ac:picMk id="16" creationId="{F4FA3109-CD9F-B1D5-BEE0-B2F7DB81A15E}"/>
          </ac:picMkLst>
        </pc:picChg>
        <pc:picChg chg="del">
          <ac:chgData name="Willoughby, Liz" userId="82d89489-599e-448f-b14e-3430ca6603bc" providerId="ADAL" clId="{E09B3711-2DD3-4B61-8699-404D4F22D58A}" dt="2026-09-17T14:51:03.428" v="89" actId="478"/>
          <ac:picMkLst>
            <pc:docMk/>
            <pc:sldMk cId="0" sldId="262"/>
            <ac:picMk id="17" creationId="{9557E61E-BD57-338C-AA67-8937EEDE42B9}"/>
          </ac:picMkLst>
        </pc:picChg>
        <pc:picChg chg="del">
          <ac:chgData name="Willoughby, Liz" userId="82d89489-599e-448f-b14e-3430ca6603bc" providerId="ADAL" clId="{E09B3711-2DD3-4B61-8699-404D4F22D58A}" dt="2026-09-17T14:51:04.880" v="90" actId="478"/>
          <ac:picMkLst>
            <pc:docMk/>
            <pc:sldMk cId="0" sldId="262"/>
            <ac:picMk id="19" creationId="{F122CC73-ABC6-A697-DA44-2B836297DF93}"/>
          </ac:picMkLst>
        </pc:picChg>
        <pc:picChg chg="add mod">
          <ac:chgData name="Willoughby, Liz" userId="82d89489-599e-448f-b14e-3430ca6603bc" providerId="ADAL" clId="{E09B3711-2DD3-4B61-8699-404D4F22D58A}" dt="2026-09-17T14:52:07.876" v="103" actId="1076"/>
          <ac:picMkLst>
            <pc:docMk/>
            <pc:sldMk cId="0" sldId="262"/>
            <ac:picMk id="20" creationId="{DFE7B69C-89D2-6A92-47A2-3FA34BCC2791}"/>
          </ac:picMkLst>
        </pc:picChg>
        <pc:picChg chg="del">
          <ac:chgData name="Willoughby, Liz" userId="82d89489-599e-448f-b14e-3430ca6603bc" providerId="ADAL" clId="{E09B3711-2DD3-4B61-8699-404D4F22D58A}" dt="2026-09-17T14:51:06.236" v="91" actId="478"/>
          <ac:picMkLst>
            <pc:docMk/>
            <pc:sldMk cId="0" sldId="262"/>
            <ac:picMk id="21" creationId="{5CD267F1-0F51-CFFD-EB8E-E45BBB12040B}"/>
          </ac:picMkLst>
        </pc:picChg>
        <pc:picChg chg="add mod">
          <ac:chgData name="Willoughby, Liz" userId="82d89489-599e-448f-b14e-3430ca6603bc" providerId="ADAL" clId="{E09B3711-2DD3-4B61-8699-404D4F22D58A}" dt="2026-09-17T14:53:02.931" v="115" actId="1076"/>
          <ac:picMkLst>
            <pc:docMk/>
            <pc:sldMk cId="0" sldId="262"/>
            <ac:picMk id="23" creationId="{B4415170-CE89-22C4-B7D8-E0FCAD6DBBB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D455C-8357-493A-93BD-68002C80FD75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F7882-AE1D-4DB1-9012-4B2CDD43B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352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F7882-AE1D-4DB1-9012-4B2CDD43BA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380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1F7882-AE1D-4DB1-9012-4B2CDD43BA4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218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9672634" y="2836863"/>
            <a:ext cx="7973257" cy="4947444"/>
            <a:chOff x="0" y="190500"/>
            <a:chExt cx="10631009" cy="6596592"/>
          </a:xfrm>
        </p:grpSpPr>
        <p:sp>
          <p:nvSpPr>
            <p:cNvPr id="4" name="TextBox 4"/>
            <p:cNvSpPr txBox="1"/>
            <p:nvPr/>
          </p:nvSpPr>
          <p:spPr>
            <a:xfrm>
              <a:off x="0" y="190500"/>
              <a:ext cx="9710254" cy="52154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999"/>
                </a:lnSpc>
              </a:pPr>
              <a:r>
                <a:rPr lang="en-US" sz="9999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Year 6 SATs Information Evening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20755" y="6110817"/>
              <a:ext cx="9710254" cy="6762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r>
                <a:rPr lang="en-US" sz="3000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Supporting Your Child's Success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27600" y="0"/>
            <a:ext cx="8555432" cy="8864173"/>
            <a:chOff x="0" y="0"/>
            <a:chExt cx="4857277" cy="50325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57277" cy="5032562"/>
            </a:xfrm>
            <a:custGeom>
              <a:avLst/>
              <a:gdLst/>
              <a:ahLst/>
              <a:cxnLst/>
              <a:rect l="l" t="t" r="r" b="b"/>
              <a:pathLst>
                <a:path w="4857277" h="5032562">
                  <a:moveTo>
                    <a:pt x="0" y="0"/>
                  </a:moveTo>
                  <a:lnTo>
                    <a:pt x="0" y="3145859"/>
                  </a:lnTo>
                  <a:lnTo>
                    <a:pt x="1004767" y="3145859"/>
                  </a:lnTo>
                  <a:lnTo>
                    <a:pt x="1004767" y="5032562"/>
                  </a:lnTo>
                  <a:lnTo>
                    <a:pt x="4354352" y="5032562"/>
                  </a:lnTo>
                  <a:lnTo>
                    <a:pt x="4354352" y="1886703"/>
                  </a:lnTo>
                  <a:lnTo>
                    <a:pt x="4857277" y="1886703"/>
                  </a:lnTo>
                  <a:lnTo>
                    <a:pt x="4857277" y="0"/>
                  </a:lnTo>
                  <a:close/>
                </a:path>
              </a:pathLst>
            </a:custGeom>
            <a:blipFill>
              <a:blip r:embed="rId2"/>
              <a:stretch>
                <a:fillRect t="-10893" b="-10893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14669100" y="-91127"/>
            <a:ext cx="2213932" cy="2213932"/>
          </a:xfrm>
          <a:custGeom>
            <a:avLst/>
            <a:gdLst/>
            <a:ahLst/>
            <a:cxnLst/>
            <a:rect l="l" t="t" r="r" b="b"/>
            <a:pathLst>
              <a:path w="2213932" h="2213932">
                <a:moveTo>
                  <a:pt x="0" y="0"/>
                </a:moveTo>
                <a:lnTo>
                  <a:pt x="2213932" y="0"/>
                </a:lnTo>
                <a:lnTo>
                  <a:pt x="2213932" y="2213932"/>
                </a:lnTo>
                <a:lnTo>
                  <a:pt x="0" y="22139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292831" y="9482229"/>
            <a:ext cx="2966469" cy="2966469"/>
          </a:xfrm>
          <a:custGeom>
            <a:avLst/>
            <a:gdLst/>
            <a:ahLst/>
            <a:cxnLst/>
            <a:rect l="l" t="t" r="r" b="b"/>
            <a:pathLst>
              <a:path w="2966469" h="2966469">
                <a:moveTo>
                  <a:pt x="0" y="0"/>
                </a:moveTo>
                <a:lnTo>
                  <a:pt x="2966469" y="0"/>
                </a:lnTo>
                <a:lnTo>
                  <a:pt x="2966469" y="2966468"/>
                </a:lnTo>
                <a:lnTo>
                  <a:pt x="0" y="29664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4122468" y="2712375"/>
            <a:ext cx="3307196" cy="3289156"/>
          </a:xfrm>
          <a:custGeom>
            <a:avLst/>
            <a:gdLst/>
            <a:ahLst/>
            <a:cxnLst/>
            <a:rect l="l" t="t" r="r" b="b"/>
            <a:pathLst>
              <a:path w="3307196" h="3289156">
                <a:moveTo>
                  <a:pt x="0" y="0"/>
                </a:moveTo>
                <a:lnTo>
                  <a:pt x="3307196" y="0"/>
                </a:lnTo>
                <a:lnTo>
                  <a:pt x="3307196" y="3289156"/>
                </a:lnTo>
                <a:lnTo>
                  <a:pt x="0" y="32891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4555638" y="6496831"/>
            <a:ext cx="2440856" cy="2440856"/>
          </a:xfrm>
          <a:custGeom>
            <a:avLst/>
            <a:gdLst/>
            <a:ahLst/>
            <a:cxnLst/>
            <a:rect l="l" t="t" r="r" b="b"/>
            <a:pathLst>
              <a:path w="2440856" h="2440856">
                <a:moveTo>
                  <a:pt x="0" y="0"/>
                </a:moveTo>
                <a:lnTo>
                  <a:pt x="2440856" y="0"/>
                </a:lnTo>
                <a:lnTo>
                  <a:pt x="2440856" y="2440857"/>
                </a:lnTo>
                <a:lnTo>
                  <a:pt x="0" y="2440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1028700" y="2515262"/>
            <a:ext cx="7600389" cy="6966967"/>
            <a:chOff x="0" y="0"/>
            <a:chExt cx="10133852" cy="9289289"/>
          </a:xfrm>
        </p:grpSpPr>
        <p:sp>
          <p:nvSpPr>
            <p:cNvPr id="9" name="TextBox 9"/>
            <p:cNvSpPr txBox="1"/>
            <p:nvPr/>
          </p:nvSpPr>
          <p:spPr>
            <a:xfrm>
              <a:off x="0" y="180975"/>
              <a:ext cx="10133852" cy="34521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9778"/>
                </a:lnSpc>
              </a:pPr>
              <a:r>
                <a:rPr lang="en-US" sz="9778">
                  <a:solidFill>
                    <a:srgbClr val="08091A"/>
                  </a:solidFill>
                  <a:latin typeface="Rubik Dirt"/>
                  <a:ea typeface="Rubik Dirt"/>
                  <a:cs typeface="Rubik Dirt"/>
                  <a:sym typeface="Rubik Dirt"/>
                </a:rPr>
                <a:t>What Are SATs?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4376043"/>
              <a:ext cx="10133852" cy="49132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189"/>
                </a:lnSpc>
                <a:spcBef>
                  <a:spcPct val="0"/>
                </a:spcBef>
              </a:pPr>
              <a:r>
                <a:rPr lang="en-US" sz="3222" u="none" strike="noStrike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SATs are national assessments for Year 6 students that evaluate their knowledge in core subjects.</a:t>
              </a:r>
            </a:p>
            <a:p>
              <a:pPr marL="0" lvl="0" indent="0" algn="l">
                <a:lnSpc>
                  <a:spcPts val="4189"/>
                </a:lnSpc>
                <a:spcBef>
                  <a:spcPct val="0"/>
                </a:spcBef>
              </a:pPr>
              <a:endParaRPr lang="en-US" sz="3222" u="none" strike="noStrike">
                <a:solidFill>
                  <a:srgbClr val="08091A"/>
                </a:solidFill>
                <a:latin typeface="Open Sauce Light"/>
                <a:ea typeface="Open Sauce Light"/>
                <a:cs typeface="Open Sauce Light"/>
                <a:sym typeface="Open Sauce Light"/>
              </a:endParaRPr>
            </a:p>
            <a:p>
              <a:pPr marL="0" lvl="0" indent="0" algn="l">
                <a:lnSpc>
                  <a:spcPts val="4189"/>
                </a:lnSpc>
                <a:spcBef>
                  <a:spcPct val="0"/>
                </a:spcBef>
              </a:pPr>
              <a:r>
                <a:rPr lang="en-US" sz="3222" u="none" strike="noStrike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 </a:t>
              </a:r>
              <a:r>
                <a:rPr lang="en-US" sz="3222" b="1" u="none" strike="noStrike">
                  <a:solidFill>
                    <a:srgbClr val="08091A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Understanding SATs</a:t>
              </a:r>
              <a:r>
                <a:rPr lang="en-US" sz="3222" u="none" strike="noStrike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 helps parents support their children effectively during this important academic milestone.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19784" y="3322897"/>
            <a:ext cx="7139516" cy="0"/>
          </a:xfrm>
          <a:prstGeom prst="line">
            <a:avLst/>
          </a:prstGeom>
          <a:ln w="9525" cap="flat">
            <a:solidFill>
              <a:srgbClr val="372B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AutoShape 3"/>
          <p:cNvSpPr/>
          <p:nvPr/>
        </p:nvSpPr>
        <p:spPr>
          <a:xfrm>
            <a:off x="7786651" y="5482062"/>
            <a:ext cx="7139516" cy="0"/>
          </a:xfrm>
          <a:prstGeom prst="line">
            <a:avLst/>
          </a:prstGeom>
          <a:ln w="9525" cap="flat">
            <a:solidFill>
              <a:srgbClr val="372B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AutoShape 4"/>
          <p:cNvSpPr/>
          <p:nvPr/>
        </p:nvSpPr>
        <p:spPr>
          <a:xfrm>
            <a:off x="10119784" y="8893837"/>
            <a:ext cx="7139516" cy="0"/>
          </a:xfrm>
          <a:prstGeom prst="line">
            <a:avLst/>
          </a:prstGeom>
          <a:ln w="9525" cap="flat">
            <a:solidFill>
              <a:srgbClr val="372B2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641270" y="2884956"/>
            <a:ext cx="6475629" cy="4519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99"/>
              </a:lnSpc>
              <a:spcBef>
                <a:spcPct val="0"/>
              </a:spcBef>
            </a:pPr>
            <a:r>
              <a:rPr lang="en-US" sz="8799" u="none" strike="noStrike">
                <a:solidFill>
                  <a:srgbClr val="08091A"/>
                </a:solidFill>
                <a:latin typeface="Rubik Dirt"/>
                <a:ea typeface="Rubik Dirt"/>
                <a:cs typeface="Rubik Dirt"/>
                <a:sym typeface="Rubik Dirt"/>
              </a:rPr>
              <a:t>What to Expect During SATs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876435" y="1052418"/>
            <a:ext cx="8218544" cy="1662604"/>
            <a:chOff x="0" y="-9525"/>
            <a:chExt cx="10958060" cy="2216806"/>
          </a:xfrm>
        </p:grpSpPr>
        <p:sp>
          <p:nvSpPr>
            <p:cNvPr id="7" name="TextBox 7"/>
            <p:cNvSpPr txBox="1"/>
            <p:nvPr/>
          </p:nvSpPr>
          <p:spPr>
            <a:xfrm>
              <a:off x="0" y="-9525"/>
              <a:ext cx="10791973" cy="696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840"/>
                </a:lnSpc>
              </a:pPr>
              <a:r>
                <a:rPr lang="en-US" sz="4400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Test Timetable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66087" y="835935"/>
              <a:ext cx="10791973" cy="13713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163"/>
                </a:lnSpc>
              </a:pPr>
              <a:r>
                <a:rPr lang="en-US" sz="3202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SATs will take place during the week of </a:t>
              </a:r>
              <a:r>
                <a:rPr lang="en-US" sz="3202" b="1" dirty="0">
                  <a:solidFill>
                    <a:srgbClr val="08091A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10th May 2027</a:t>
              </a:r>
              <a:r>
                <a:rPr lang="en-US" sz="3202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119784" y="3630207"/>
            <a:ext cx="7139516" cy="1456568"/>
            <a:chOff x="0" y="0"/>
            <a:chExt cx="9519354" cy="194209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9525"/>
              <a:ext cx="9519354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840"/>
                </a:lnSpc>
              </a:pPr>
              <a:r>
                <a:rPr lang="en-US" sz="320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Assessments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833634"/>
              <a:ext cx="9519354" cy="1108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83"/>
                </a:lnSpc>
              </a:pPr>
              <a:r>
                <a:rPr lang="en-US" sz="2602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Students will complete </a:t>
              </a:r>
              <a:r>
                <a:rPr lang="en-US" sz="2602" b="1">
                  <a:solidFill>
                    <a:srgbClr val="08091A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reading, writing, and mathematics assessments.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86651" y="5881492"/>
            <a:ext cx="9472649" cy="1548008"/>
            <a:chOff x="0" y="0"/>
            <a:chExt cx="12630199" cy="2064010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9525"/>
              <a:ext cx="12630199" cy="657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840"/>
                </a:lnSpc>
              </a:pPr>
              <a:r>
                <a:rPr lang="en-US" sz="320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Outcomes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14584"/>
              <a:ext cx="12630199" cy="1249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773"/>
                </a:lnSpc>
              </a:pPr>
              <a:r>
                <a:rPr lang="en-US" sz="2902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Results will provide insights into student </a:t>
              </a:r>
              <a:r>
                <a:rPr lang="en-US" sz="2902" b="1">
                  <a:solidFill>
                    <a:srgbClr val="08091A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progress and are used as baselines for secondary school</a:t>
              </a:r>
              <a:r>
                <a:rPr lang="en-US" sz="2902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3879084" y="8399084"/>
            <a:ext cx="999031" cy="999031"/>
          </a:xfrm>
          <a:custGeom>
            <a:avLst/>
            <a:gdLst/>
            <a:ahLst/>
            <a:cxnLst/>
            <a:rect l="l" t="t" r="r" b="b"/>
            <a:pathLst>
              <a:path w="999031" h="999031">
                <a:moveTo>
                  <a:pt x="0" y="0"/>
                </a:moveTo>
                <a:lnTo>
                  <a:pt x="999032" y="0"/>
                </a:lnTo>
                <a:lnTo>
                  <a:pt x="999032" y="999032"/>
                </a:lnTo>
                <a:lnTo>
                  <a:pt x="0" y="999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3879084" y="1154540"/>
            <a:ext cx="999031" cy="999031"/>
          </a:xfrm>
          <a:custGeom>
            <a:avLst/>
            <a:gdLst/>
            <a:ahLst/>
            <a:cxnLst/>
            <a:rect l="l" t="t" r="r" b="b"/>
            <a:pathLst>
              <a:path w="999031" h="999031">
                <a:moveTo>
                  <a:pt x="0" y="0"/>
                </a:moveTo>
                <a:lnTo>
                  <a:pt x="999032" y="0"/>
                </a:lnTo>
                <a:lnTo>
                  <a:pt x="999032" y="999031"/>
                </a:lnTo>
                <a:lnTo>
                  <a:pt x="0" y="99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 rot="-5400000">
            <a:off x="978295" y="8276655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 rot="-5400000">
            <a:off x="978295" y="1032111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 rot="-5400000">
            <a:off x="5189030" y="8276655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 rot="-5400000">
            <a:off x="5189030" y="1032111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 rot="-5400000">
            <a:off x="2641943" y="8437060"/>
            <a:ext cx="923080" cy="923080"/>
          </a:xfrm>
          <a:custGeom>
            <a:avLst/>
            <a:gdLst/>
            <a:ahLst/>
            <a:cxnLst/>
            <a:rect l="l" t="t" r="r" b="b"/>
            <a:pathLst>
              <a:path w="923080" h="923080">
                <a:moveTo>
                  <a:pt x="0" y="0"/>
                </a:moveTo>
                <a:lnTo>
                  <a:pt x="923080" y="0"/>
                </a:lnTo>
                <a:lnTo>
                  <a:pt x="923080" y="923080"/>
                </a:lnTo>
                <a:lnTo>
                  <a:pt x="0" y="923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 rot="-5400000">
            <a:off x="2641943" y="1192516"/>
            <a:ext cx="923080" cy="923080"/>
          </a:xfrm>
          <a:custGeom>
            <a:avLst/>
            <a:gdLst/>
            <a:ahLst/>
            <a:cxnLst/>
            <a:rect l="l" t="t" r="r" b="b"/>
            <a:pathLst>
              <a:path w="923080" h="923080">
                <a:moveTo>
                  <a:pt x="0" y="0"/>
                </a:moveTo>
                <a:lnTo>
                  <a:pt x="923080" y="0"/>
                </a:lnTo>
                <a:lnTo>
                  <a:pt x="923080" y="923080"/>
                </a:lnTo>
                <a:lnTo>
                  <a:pt x="0" y="923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580F8489-864A-539A-CD25-42F80AEC4A8A}"/>
              </a:ext>
            </a:extLst>
          </p:cNvPr>
          <p:cNvSpPr txBox="1"/>
          <p:nvPr/>
        </p:nvSpPr>
        <p:spPr>
          <a:xfrm>
            <a:off x="7591867" y="7982972"/>
            <a:ext cx="9714427" cy="580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99"/>
              </a:lnSpc>
            </a:pPr>
            <a:r>
              <a:rPr lang="en-US" sz="2400" dirty="0">
                <a:solidFill>
                  <a:srgbClr val="08091A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Results will be published in your child’s end of year report in July.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79084" y="8399084"/>
            <a:ext cx="999031" cy="999031"/>
          </a:xfrm>
          <a:custGeom>
            <a:avLst/>
            <a:gdLst/>
            <a:ahLst/>
            <a:cxnLst/>
            <a:rect l="l" t="t" r="r" b="b"/>
            <a:pathLst>
              <a:path w="999031" h="999031">
                <a:moveTo>
                  <a:pt x="0" y="0"/>
                </a:moveTo>
                <a:lnTo>
                  <a:pt x="999032" y="0"/>
                </a:lnTo>
                <a:lnTo>
                  <a:pt x="999032" y="999032"/>
                </a:lnTo>
                <a:lnTo>
                  <a:pt x="0" y="999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3879084" y="1154540"/>
            <a:ext cx="999031" cy="999031"/>
          </a:xfrm>
          <a:custGeom>
            <a:avLst/>
            <a:gdLst/>
            <a:ahLst/>
            <a:cxnLst/>
            <a:rect l="l" t="t" r="r" b="b"/>
            <a:pathLst>
              <a:path w="999031" h="999031">
                <a:moveTo>
                  <a:pt x="0" y="0"/>
                </a:moveTo>
                <a:lnTo>
                  <a:pt x="999032" y="0"/>
                </a:lnTo>
                <a:lnTo>
                  <a:pt x="999032" y="999031"/>
                </a:lnTo>
                <a:lnTo>
                  <a:pt x="0" y="99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5400000">
            <a:off x="978295" y="8276655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-5400000">
            <a:off x="978295" y="1032111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5400000">
            <a:off x="5189030" y="8276655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 rot="-5400000">
            <a:off x="5189030" y="1032111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5400000">
            <a:off x="2641943" y="8437060"/>
            <a:ext cx="923080" cy="923080"/>
          </a:xfrm>
          <a:custGeom>
            <a:avLst/>
            <a:gdLst/>
            <a:ahLst/>
            <a:cxnLst/>
            <a:rect l="l" t="t" r="r" b="b"/>
            <a:pathLst>
              <a:path w="923080" h="923080">
                <a:moveTo>
                  <a:pt x="0" y="0"/>
                </a:moveTo>
                <a:lnTo>
                  <a:pt x="923080" y="0"/>
                </a:lnTo>
                <a:lnTo>
                  <a:pt x="923080" y="923080"/>
                </a:lnTo>
                <a:lnTo>
                  <a:pt x="0" y="923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 rot="-5400000">
            <a:off x="2641943" y="1192516"/>
            <a:ext cx="923080" cy="923080"/>
          </a:xfrm>
          <a:custGeom>
            <a:avLst/>
            <a:gdLst/>
            <a:ahLst/>
            <a:cxnLst/>
            <a:rect l="l" t="t" r="r" b="b"/>
            <a:pathLst>
              <a:path w="923080" h="923080">
                <a:moveTo>
                  <a:pt x="0" y="0"/>
                </a:moveTo>
                <a:lnTo>
                  <a:pt x="923080" y="0"/>
                </a:lnTo>
                <a:lnTo>
                  <a:pt x="923080" y="923080"/>
                </a:lnTo>
                <a:lnTo>
                  <a:pt x="0" y="923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6776614" y="625131"/>
            <a:ext cx="11301259" cy="4195799"/>
          </a:xfrm>
          <a:custGeom>
            <a:avLst/>
            <a:gdLst/>
            <a:ahLst/>
            <a:cxnLst/>
            <a:rect l="l" t="t" r="r" b="b"/>
            <a:pathLst>
              <a:path w="11301259" h="4195799">
                <a:moveTo>
                  <a:pt x="0" y="0"/>
                </a:moveTo>
                <a:lnTo>
                  <a:pt x="11301259" y="0"/>
                </a:lnTo>
                <a:lnTo>
                  <a:pt x="11301259" y="4195799"/>
                </a:lnTo>
                <a:lnTo>
                  <a:pt x="0" y="41957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6776614" y="8437060"/>
            <a:ext cx="11301259" cy="1652809"/>
          </a:xfrm>
          <a:custGeom>
            <a:avLst/>
            <a:gdLst/>
            <a:ahLst/>
            <a:cxnLst/>
            <a:rect l="l" t="t" r="r" b="b"/>
            <a:pathLst>
              <a:path w="11301259" h="1652809">
                <a:moveTo>
                  <a:pt x="0" y="0"/>
                </a:moveTo>
                <a:lnTo>
                  <a:pt x="11301259" y="0"/>
                </a:lnTo>
                <a:lnTo>
                  <a:pt x="11301259" y="1652809"/>
                </a:lnTo>
                <a:lnTo>
                  <a:pt x="0" y="16528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6776614" y="5143500"/>
            <a:ext cx="11163501" cy="2978900"/>
          </a:xfrm>
          <a:custGeom>
            <a:avLst/>
            <a:gdLst/>
            <a:ahLst/>
            <a:cxnLst/>
            <a:rect l="l" t="t" r="r" b="b"/>
            <a:pathLst>
              <a:path w="11163501" h="2978900">
                <a:moveTo>
                  <a:pt x="0" y="0"/>
                </a:moveTo>
                <a:lnTo>
                  <a:pt x="11163502" y="0"/>
                </a:lnTo>
                <a:lnTo>
                  <a:pt x="11163502" y="2978900"/>
                </a:lnTo>
                <a:lnTo>
                  <a:pt x="0" y="29789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641270" y="2884956"/>
            <a:ext cx="6475629" cy="4519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99"/>
              </a:lnSpc>
              <a:spcBef>
                <a:spcPct val="0"/>
              </a:spcBef>
            </a:pPr>
            <a:r>
              <a:rPr lang="en-US" sz="8799" u="none" strike="noStrike">
                <a:solidFill>
                  <a:srgbClr val="08091A"/>
                </a:solidFill>
                <a:latin typeface="Rubik Dirt"/>
                <a:ea typeface="Rubik Dirt"/>
                <a:cs typeface="Rubik Dirt"/>
                <a:sym typeface="Rubik Dirt"/>
              </a:rPr>
              <a:t>What to Expect from the tests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7452" y="610209"/>
            <a:ext cx="18150547" cy="2208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799"/>
              </a:lnSpc>
            </a:pPr>
            <a:r>
              <a:rPr lang="en-US" sz="7200" dirty="0">
                <a:solidFill>
                  <a:srgbClr val="08091A"/>
                </a:solidFill>
                <a:latin typeface="Rubik Dirt"/>
                <a:ea typeface="Rubik Dirt"/>
                <a:cs typeface="Rubik Dirt"/>
                <a:sym typeface="Rubik Dirt"/>
              </a:rPr>
              <a:t>SATs results  - know what you are aiming for!</a:t>
            </a:r>
          </a:p>
        </p:txBody>
      </p:sp>
      <p:sp>
        <p:nvSpPr>
          <p:cNvPr id="3" name="Freeform 3"/>
          <p:cNvSpPr/>
          <p:nvPr/>
        </p:nvSpPr>
        <p:spPr>
          <a:xfrm>
            <a:off x="3879084" y="8399084"/>
            <a:ext cx="999031" cy="999031"/>
          </a:xfrm>
          <a:custGeom>
            <a:avLst/>
            <a:gdLst/>
            <a:ahLst/>
            <a:cxnLst/>
            <a:rect l="l" t="t" r="r" b="b"/>
            <a:pathLst>
              <a:path w="999031" h="999031">
                <a:moveTo>
                  <a:pt x="0" y="0"/>
                </a:moveTo>
                <a:lnTo>
                  <a:pt x="999032" y="0"/>
                </a:lnTo>
                <a:lnTo>
                  <a:pt x="999032" y="999032"/>
                </a:lnTo>
                <a:lnTo>
                  <a:pt x="0" y="9990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 rot="-5400000">
            <a:off x="978295" y="8276655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 rot="-5400000">
            <a:off x="5189030" y="8276655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5400000">
            <a:off x="2641943" y="8437060"/>
            <a:ext cx="923080" cy="923080"/>
          </a:xfrm>
          <a:custGeom>
            <a:avLst/>
            <a:gdLst/>
            <a:ahLst/>
            <a:cxnLst/>
            <a:rect l="l" t="t" r="r" b="b"/>
            <a:pathLst>
              <a:path w="923080" h="923080">
                <a:moveTo>
                  <a:pt x="0" y="0"/>
                </a:moveTo>
                <a:lnTo>
                  <a:pt x="923080" y="0"/>
                </a:lnTo>
                <a:lnTo>
                  <a:pt x="923080" y="923080"/>
                </a:lnTo>
                <a:lnTo>
                  <a:pt x="0" y="923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3565023" y="3227923"/>
            <a:ext cx="12458189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900" dirty="0">
                <a:solidFill>
                  <a:srgbClr val="08091A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Scaled Scores Range: 80 to 120.</a:t>
            </a:r>
          </a:p>
          <a:p>
            <a:pPr algn="l">
              <a:lnSpc>
                <a:spcPts val="39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900" b="1" dirty="0">
                <a:solidFill>
                  <a:srgbClr val="08091A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100 = Expected standard.</a:t>
            </a:r>
          </a:p>
          <a:p>
            <a:pPr algn="l">
              <a:lnSpc>
                <a:spcPts val="39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900" b="1" dirty="0">
                <a:solidFill>
                  <a:srgbClr val="08091A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110–120 = Exceeding expectations.</a:t>
            </a:r>
          </a:p>
          <a:p>
            <a:pPr algn="l">
              <a:lnSpc>
                <a:spcPts val="3900"/>
              </a:lnSpc>
              <a:spcBef>
                <a:spcPct val="0"/>
              </a:spcBef>
              <a:spcAft>
                <a:spcPts val="1200"/>
              </a:spcAft>
            </a:pPr>
            <a:r>
              <a:rPr lang="en-US" sz="3900" b="1" dirty="0">
                <a:solidFill>
                  <a:srgbClr val="08091A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80–99 = Working towards the expected standard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8671" y="6544473"/>
            <a:ext cx="17350657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00"/>
              </a:lnSpc>
              <a:spcBef>
                <a:spcPct val="0"/>
              </a:spcBef>
            </a:pPr>
            <a:r>
              <a:rPr lang="en-US" sz="3900" dirty="0">
                <a:solidFill>
                  <a:srgbClr val="08091A"/>
                </a:solidFill>
                <a:latin typeface="Open Sauce"/>
                <a:ea typeface="Open Sauce"/>
                <a:cs typeface="Open Sauce"/>
                <a:sym typeface="Open Sauce"/>
              </a:rPr>
              <a:t>These are accompanied by a statement of whether your child HAS MET or HAS NOT MET the expected standard.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58516" y="7946729"/>
            <a:ext cx="11064109" cy="190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00"/>
              </a:lnSpc>
              <a:spcBef>
                <a:spcPct val="0"/>
              </a:spcBef>
            </a:pPr>
            <a:r>
              <a:rPr lang="en-US" sz="3700" dirty="0">
                <a:solidFill>
                  <a:srgbClr val="08091A"/>
                </a:solidFill>
                <a:latin typeface="Open Sauce"/>
                <a:ea typeface="Open Sauce"/>
                <a:cs typeface="Open Sauce"/>
                <a:sym typeface="Open Sauce"/>
              </a:rPr>
              <a:t>There will also be a separate judgement of  writing, described as WORKING TOWARDS THE STANDARD, WORKING AT THE STANDARD or WORKING AT GREATER DEPTH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90778" y="1028700"/>
            <a:ext cx="4922054" cy="6020897"/>
            <a:chOff x="0" y="0"/>
            <a:chExt cx="3009933" cy="36818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09933" cy="3681897"/>
            </a:xfrm>
            <a:custGeom>
              <a:avLst/>
              <a:gdLst/>
              <a:ahLst/>
              <a:cxnLst/>
              <a:rect l="l" t="t" r="r" b="b"/>
              <a:pathLst>
                <a:path w="3009933" h="3681897">
                  <a:moveTo>
                    <a:pt x="0" y="0"/>
                  </a:moveTo>
                  <a:lnTo>
                    <a:pt x="0" y="2301557"/>
                  </a:lnTo>
                  <a:lnTo>
                    <a:pt x="622629" y="2301557"/>
                  </a:lnTo>
                  <a:lnTo>
                    <a:pt x="622629" y="3681897"/>
                  </a:lnTo>
                  <a:lnTo>
                    <a:pt x="2698283" y="3681897"/>
                  </a:lnTo>
                  <a:lnTo>
                    <a:pt x="2698283" y="1380340"/>
                  </a:lnTo>
                  <a:lnTo>
                    <a:pt x="3009933" y="1380340"/>
                  </a:lnTo>
                  <a:lnTo>
                    <a:pt x="3009933" y="0"/>
                  </a:lnTo>
                  <a:close/>
                </a:path>
              </a:pathLst>
            </a:custGeom>
            <a:blipFill>
              <a:blip r:embed="rId2"/>
              <a:stretch>
                <a:fillRect l="-57775" r="-5777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37246" y="1028700"/>
            <a:ext cx="4922054" cy="6020897"/>
            <a:chOff x="0" y="0"/>
            <a:chExt cx="3009933" cy="36818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09933" cy="3681897"/>
            </a:xfrm>
            <a:custGeom>
              <a:avLst/>
              <a:gdLst/>
              <a:ahLst/>
              <a:cxnLst/>
              <a:rect l="l" t="t" r="r" b="b"/>
              <a:pathLst>
                <a:path w="3009933" h="3681897">
                  <a:moveTo>
                    <a:pt x="0" y="0"/>
                  </a:moveTo>
                  <a:lnTo>
                    <a:pt x="0" y="2301557"/>
                  </a:lnTo>
                  <a:lnTo>
                    <a:pt x="622629" y="2301557"/>
                  </a:lnTo>
                  <a:lnTo>
                    <a:pt x="622629" y="3681897"/>
                  </a:lnTo>
                  <a:lnTo>
                    <a:pt x="2698283" y="3681897"/>
                  </a:lnTo>
                  <a:lnTo>
                    <a:pt x="2698283" y="1380340"/>
                  </a:lnTo>
                  <a:lnTo>
                    <a:pt x="3009933" y="1380340"/>
                  </a:lnTo>
                  <a:lnTo>
                    <a:pt x="3009933" y="0"/>
                  </a:lnTo>
                  <a:close/>
                </a:path>
              </a:pathLst>
            </a:custGeom>
            <a:blipFill>
              <a:blip r:embed="rId3"/>
              <a:stretch>
                <a:fillRect l="-31278" r="-31278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7741" y="2537274"/>
            <a:ext cx="6073924" cy="45192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8799">
                <a:solidFill>
                  <a:srgbClr val="08091A"/>
                </a:solidFill>
                <a:latin typeface="Rubik Dirt"/>
                <a:ea typeface="Rubik Dirt"/>
                <a:cs typeface="Rubik Dirt"/>
                <a:sym typeface="Rubik Dirt"/>
              </a:rPr>
              <a:t>Preparing for SATs: School and Home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27741" y="7521942"/>
            <a:ext cx="11585091" cy="2665737"/>
            <a:chOff x="0" y="-66675"/>
            <a:chExt cx="15446788" cy="3554316"/>
          </a:xfrm>
        </p:grpSpPr>
        <p:sp>
          <p:nvSpPr>
            <p:cNvPr id="8" name="TextBox 8"/>
            <p:cNvSpPr txBox="1"/>
            <p:nvPr/>
          </p:nvSpPr>
          <p:spPr>
            <a:xfrm>
              <a:off x="0" y="-66675"/>
              <a:ext cx="15446788" cy="707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School Preparation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24807" y="1206163"/>
              <a:ext cx="14597175" cy="2281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4"/>
                </a:lnSpc>
              </a:pPr>
              <a:r>
                <a:rPr lang="en-US" sz="2580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We will teach the curriculum content, model the standards expected and teach the students how to best approach the tests.</a:t>
              </a:r>
            </a:p>
            <a:p>
              <a:pPr marL="0" lvl="0" indent="0" algn="ctr">
                <a:lnSpc>
                  <a:spcPts val="3354"/>
                </a:lnSpc>
              </a:pPr>
              <a:r>
                <a:rPr lang="en-US" sz="2580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We will try to </a:t>
              </a:r>
              <a:r>
                <a:rPr lang="en-US" sz="2580" dirty="0" err="1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stike</a:t>
              </a:r>
              <a:r>
                <a:rPr lang="en-US" sz="2580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 a balance between motivation, ambition and effort, alongside managing stress and anxiety.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37246" y="7521942"/>
            <a:ext cx="5616893" cy="2665737"/>
            <a:chOff x="0" y="-66675"/>
            <a:chExt cx="7489191" cy="3554316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66675"/>
              <a:ext cx="7489191" cy="707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Home Preparation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05963" y="1206163"/>
              <a:ext cx="7077266" cy="2281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54"/>
                </a:lnSpc>
              </a:pPr>
              <a:r>
                <a:rPr lang="en-US" sz="2580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Encourage regular study routines and positive reinforcement</a:t>
              </a:r>
            </a:p>
            <a:p>
              <a:pPr marL="0" lvl="0" indent="0" algn="ctr">
                <a:lnSpc>
                  <a:spcPts val="3354"/>
                </a:lnSpc>
              </a:pPr>
              <a:r>
                <a:rPr lang="en-US" sz="2580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Practice, practice, practice.</a:t>
              </a:r>
            </a:p>
            <a:p>
              <a:pPr marL="0" lvl="0" indent="0" algn="ctr">
                <a:lnSpc>
                  <a:spcPts val="3354"/>
                </a:lnSpc>
              </a:pPr>
              <a:r>
                <a:rPr lang="en-US" sz="2580" dirty="0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Talk to school about any anxiety.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6765194" y="5526791"/>
            <a:ext cx="1522806" cy="1522806"/>
          </a:xfrm>
          <a:custGeom>
            <a:avLst/>
            <a:gdLst/>
            <a:ahLst/>
            <a:cxnLst/>
            <a:rect l="l" t="t" r="r" b="b"/>
            <a:pathLst>
              <a:path w="1522806" h="1522806">
                <a:moveTo>
                  <a:pt x="0" y="0"/>
                </a:moveTo>
                <a:lnTo>
                  <a:pt x="1522806" y="0"/>
                </a:lnTo>
                <a:lnTo>
                  <a:pt x="1522806" y="1522806"/>
                </a:lnTo>
                <a:lnTo>
                  <a:pt x="0" y="1522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-3170" y="0"/>
            <a:ext cx="2063739" cy="2063739"/>
          </a:xfrm>
          <a:custGeom>
            <a:avLst/>
            <a:gdLst/>
            <a:ahLst/>
            <a:cxnLst/>
            <a:rect l="l" t="t" r="r" b="b"/>
            <a:pathLst>
              <a:path w="2063739" h="2063739">
                <a:moveTo>
                  <a:pt x="0" y="0"/>
                </a:moveTo>
                <a:lnTo>
                  <a:pt x="2063740" y="0"/>
                </a:lnTo>
                <a:lnTo>
                  <a:pt x="2063740" y="2063739"/>
                </a:lnTo>
                <a:lnTo>
                  <a:pt x="0" y="20637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 rot="-5400000">
            <a:off x="17099056" y="4288417"/>
            <a:ext cx="855083" cy="855083"/>
          </a:xfrm>
          <a:custGeom>
            <a:avLst/>
            <a:gdLst/>
            <a:ahLst/>
            <a:cxnLst/>
            <a:rect l="l" t="t" r="r" b="b"/>
            <a:pathLst>
              <a:path w="855083" h="855083">
                <a:moveTo>
                  <a:pt x="0" y="0"/>
                </a:moveTo>
                <a:lnTo>
                  <a:pt x="855083" y="0"/>
                </a:lnTo>
                <a:lnTo>
                  <a:pt x="855083" y="855083"/>
                </a:lnTo>
                <a:lnTo>
                  <a:pt x="0" y="8550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180288" y="228491"/>
            <a:ext cx="14394660" cy="3515371"/>
            <a:chOff x="0" y="0"/>
            <a:chExt cx="19192880" cy="4687161"/>
          </a:xfrm>
        </p:grpSpPr>
        <p:sp>
          <p:nvSpPr>
            <p:cNvPr id="8" name="TextBox 8"/>
            <p:cNvSpPr txBox="1"/>
            <p:nvPr/>
          </p:nvSpPr>
          <p:spPr>
            <a:xfrm>
              <a:off x="0" y="-47625"/>
              <a:ext cx="19192880" cy="36815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999"/>
                </a:lnSpc>
              </a:pPr>
              <a:r>
                <a:rPr lang="en-US" sz="8799">
                  <a:solidFill>
                    <a:srgbClr val="08091A"/>
                  </a:solidFill>
                  <a:latin typeface="Rubik Dirt"/>
                  <a:ea typeface="Rubik Dirt"/>
                  <a:cs typeface="Rubik Dirt"/>
                  <a:sym typeface="Rubik Dirt"/>
                </a:rPr>
                <a:t>How Parents Can Support Their Children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039461"/>
              <a:ext cx="14528733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9844" y="3559216"/>
            <a:ext cx="7653976" cy="6505887"/>
            <a:chOff x="0" y="-38100"/>
            <a:chExt cx="10205301" cy="8674515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38100"/>
              <a:ext cx="10205301" cy="600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r>
                <a:rPr lang="en-US" sz="2799" u="none" strike="noStrike">
                  <a:solidFill>
                    <a:srgbClr val="08091A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Routines, Sleep, Positivity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873008"/>
              <a:ext cx="10205301" cy="77634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Set a routine</a:t>
              </a:r>
            </a:p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Ensure adequate sleep</a:t>
              </a:r>
            </a:p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Foster a positive mindset</a:t>
              </a:r>
            </a:p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Encourage websites such as BBC bitesize</a:t>
              </a:r>
            </a:p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Buy and reward them for using revision guides and workbooks</a:t>
              </a:r>
            </a:p>
            <a:p>
              <a:pPr algn="l">
                <a:lnSpc>
                  <a:spcPts val="5145"/>
                </a:lnSpc>
              </a:pP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School will be making some available to buy through </a:t>
              </a:r>
              <a:r>
                <a:rPr lang="en-US" sz="2800" u="none" strike="noStrike" dirty="0" err="1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ParentPay</a:t>
              </a: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 – this gets you them at the reduced school cost, rather than published price.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28022" y="3556518"/>
            <a:ext cx="8571434" cy="2169957"/>
            <a:chOff x="-898403" y="335117"/>
            <a:chExt cx="11428580" cy="2893276"/>
          </a:xfrm>
        </p:grpSpPr>
        <p:sp>
          <p:nvSpPr>
            <p:cNvPr id="14" name="TextBox 14"/>
            <p:cNvSpPr txBox="1"/>
            <p:nvPr/>
          </p:nvSpPr>
          <p:spPr>
            <a:xfrm>
              <a:off x="-898403" y="335117"/>
              <a:ext cx="10530177" cy="6002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r>
                <a:rPr lang="en-US" sz="2799" u="none" strike="noStrike" dirty="0">
                  <a:solidFill>
                    <a:srgbClr val="08091A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At School: Communication, Encouragement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882533"/>
              <a:ext cx="10530177" cy="2345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26109" lvl="1" indent="-313054" algn="l">
                <a:lnSpc>
                  <a:spcPts val="4813"/>
                </a:lnSpc>
                <a:buFont typeface="Arial"/>
                <a:buChar char="•"/>
              </a:pPr>
              <a:r>
                <a:rPr lang="en-US" sz="2899" u="none" strike="noStrike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Stay in touch</a:t>
              </a:r>
            </a:p>
            <a:p>
              <a:pPr marL="626109" lvl="1" indent="-313054" algn="l">
                <a:lnSpc>
                  <a:spcPts val="4813"/>
                </a:lnSpc>
                <a:buFont typeface="Arial"/>
                <a:buChar char="•"/>
              </a:pPr>
              <a:r>
                <a:rPr lang="en-US" sz="2899" u="none" strike="noStrike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Encourage participation</a:t>
              </a:r>
            </a:p>
            <a:p>
              <a:pPr marL="626109" lvl="1" indent="-313054" algn="l">
                <a:lnSpc>
                  <a:spcPts val="4813"/>
                </a:lnSpc>
                <a:buFont typeface="Arial"/>
                <a:buChar char="•"/>
              </a:pPr>
              <a:r>
                <a:rPr lang="en-US" sz="2899" u="none" strike="noStrike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Celebrate small achievements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4FA3109-CD9F-B1D5-BEE0-B2F7DB81A1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3846" b="14771"/>
          <a:stretch>
            <a:fillRect/>
          </a:stretch>
        </p:blipFill>
        <p:spPr>
          <a:xfrm>
            <a:off x="14822358" y="641376"/>
            <a:ext cx="3079105" cy="45783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FE7B69C-89D2-6A92-47A2-3FA34BCC2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207" y="5946099"/>
            <a:ext cx="3061023" cy="409691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415170-CE89-22C4-B7D8-E0FCAD6DB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8697" y="5726475"/>
            <a:ext cx="3061023" cy="41191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5D805F-A581-06AA-08E7-E265D6B15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6C16EC-D047-7CDC-46D0-DAEFBBEEB2D8}"/>
              </a:ext>
            </a:extLst>
          </p:cNvPr>
          <p:cNvSpPr/>
          <p:nvPr/>
        </p:nvSpPr>
        <p:spPr>
          <a:xfrm>
            <a:off x="10604224" y="7731191"/>
            <a:ext cx="2555809" cy="2555809"/>
          </a:xfrm>
          <a:custGeom>
            <a:avLst/>
            <a:gdLst/>
            <a:ahLst/>
            <a:cxnLst/>
            <a:rect l="l" t="t" r="r" b="b"/>
            <a:pathLst>
              <a:path w="2555809" h="2555809">
                <a:moveTo>
                  <a:pt x="0" y="0"/>
                </a:moveTo>
                <a:lnTo>
                  <a:pt x="2555809" y="0"/>
                </a:lnTo>
                <a:lnTo>
                  <a:pt x="2555809" y="2555809"/>
                </a:lnTo>
                <a:lnTo>
                  <a:pt x="0" y="25558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54C49F4-DB27-04AD-0E7C-ADB5520B252A}"/>
              </a:ext>
            </a:extLst>
          </p:cNvPr>
          <p:cNvSpPr/>
          <p:nvPr/>
        </p:nvSpPr>
        <p:spPr>
          <a:xfrm>
            <a:off x="15699456" y="228491"/>
            <a:ext cx="3106665" cy="3106665"/>
          </a:xfrm>
          <a:custGeom>
            <a:avLst/>
            <a:gdLst/>
            <a:ahLst/>
            <a:cxnLst/>
            <a:rect l="l" t="t" r="r" b="b"/>
            <a:pathLst>
              <a:path w="3106665" h="3106665">
                <a:moveTo>
                  <a:pt x="0" y="0"/>
                </a:moveTo>
                <a:lnTo>
                  <a:pt x="3106665" y="0"/>
                </a:lnTo>
                <a:lnTo>
                  <a:pt x="3106665" y="3106664"/>
                </a:lnTo>
                <a:lnTo>
                  <a:pt x="0" y="3106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D01413A-BC9F-D547-6736-858ABD006519}"/>
              </a:ext>
            </a:extLst>
          </p:cNvPr>
          <p:cNvSpPr/>
          <p:nvPr/>
        </p:nvSpPr>
        <p:spPr>
          <a:xfrm>
            <a:off x="13154571" y="9024805"/>
            <a:ext cx="2554410" cy="2554410"/>
          </a:xfrm>
          <a:custGeom>
            <a:avLst/>
            <a:gdLst/>
            <a:ahLst/>
            <a:cxnLst/>
            <a:rect l="l" t="t" r="r" b="b"/>
            <a:pathLst>
              <a:path w="2554410" h="2554410">
                <a:moveTo>
                  <a:pt x="0" y="0"/>
                </a:moveTo>
                <a:lnTo>
                  <a:pt x="2554410" y="0"/>
                </a:lnTo>
                <a:lnTo>
                  <a:pt x="2554410" y="2554410"/>
                </a:lnTo>
                <a:lnTo>
                  <a:pt x="0" y="25544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B1D0414-9250-BFD1-45A2-A786FF67D007}"/>
              </a:ext>
            </a:extLst>
          </p:cNvPr>
          <p:cNvSpPr/>
          <p:nvPr/>
        </p:nvSpPr>
        <p:spPr>
          <a:xfrm>
            <a:off x="15699456" y="3305180"/>
            <a:ext cx="5719625" cy="5719625"/>
          </a:xfrm>
          <a:custGeom>
            <a:avLst/>
            <a:gdLst/>
            <a:ahLst/>
            <a:cxnLst/>
            <a:rect l="l" t="t" r="r" b="b"/>
            <a:pathLst>
              <a:path w="5719625" h="5719625">
                <a:moveTo>
                  <a:pt x="0" y="0"/>
                </a:moveTo>
                <a:lnTo>
                  <a:pt x="5719625" y="0"/>
                </a:lnTo>
                <a:lnTo>
                  <a:pt x="5719625" y="5719625"/>
                </a:lnTo>
                <a:lnTo>
                  <a:pt x="0" y="57196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6009BF35-E506-8A05-61F0-8B391F10DC7C}"/>
              </a:ext>
            </a:extLst>
          </p:cNvPr>
          <p:cNvGrpSpPr/>
          <p:nvPr/>
        </p:nvGrpSpPr>
        <p:grpSpPr>
          <a:xfrm>
            <a:off x="180288" y="192772"/>
            <a:ext cx="14394660" cy="3551090"/>
            <a:chOff x="0" y="-47625"/>
            <a:chExt cx="19192880" cy="4734786"/>
          </a:xfrm>
        </p:grpSpPr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781DE9B-D209-CE25-2ACC-39D4C324DB53}"/>
                </a:ext>
              </a:extLst>
            </p:cNvPr>
            <p:cNvSpPr txBox="1"/>
            <p:nvPr/>
          </p:nvSpPr>
          <p:spPr>
            <a:xfrm>
              <a:off x="0" y="-47625"/>
              <a:ext cx="19192880" cy="17916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999"/>
                </a:lnSpc>
              </a:pPr>
              <a:r>
                <a:rPr lang="en-US" sz="8799" dirty="0">
                  <a:solidFill>
                    <a:srgbClr val="08091A"/>
                  </a:solidFill>
                  <a:latin typeface="Rubik Dirt"/>
                  <a:ea typeface="Rubik Dirt"/>
                  <a:cs typeface="Rubik Dirt"/>
                  <a:sym typeface="Rubik Dirt"/>
                </a:rPr>
                <a:t>Booster sessions</a:t>
              </a: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4530B4C-0386-1604-EA5C-71A8811DE12F}"/>
                </a:ext>
              </a:extLst>
            </p:cNvPr>
            <p:cNvSpPr txBox="1"/>
            <p:nvPr/>
          </p:nvSpPr>
          <p:spPr>
            <a:xfrm>
              <a:off x="0" y="4039461"/>
              <a:ext cx="14528733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C5A02D6-8D6B-09EE-62FA-2F269A15A12B}"/>
              </a:ext>
            </a:extLst>
          </p:cNvPr>
          <p:cNvGrpSpPr/>
          <p:nvPr/>
        </p:nvGrpSpPr>
        <p:grpSpPr>
          <a:xfrm>
            <a:off x="802346" y="2247900"/>
            <a:ext cx="7653976" cy="7813937"/>
            <a:chOff x="0" y="-38100"/>
            <a:chExt cx="10205301" cy="10418581"/>
          </a:xfrm>
        </p:grpSpPr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0EE9A4D-2038-4941-1232-2F15FAF6572F}"/>
                </a:ext>
              </a:extLst>
            </p:cNvPr>
            <p:cNvSpPr txBox="1"/>
            <p:nvPr/>
          </p:nvSpPr>
          <p:spPr>
            <a:xfrm>
              <a:off x="0" y="-38100"/>
              <a:ext cx="10205301" cy="571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r>
                <a:rPr lang="en-US" sz="2799" u="none" strike="noStrike" dirty="0">
                  <a:solidFill>
                    <a:srgbClr val="08091A"/>
                  </a:solidFill>
                  <a:latin typeface="Open Sauce"/>
                  <a:ea typeface="Open Sauce"/>
                  <a:cs typeface="Open Sauce"/>
                  <a:sym typeface="Open Sauce"/>
                </a:rPr>
                <a:t>In School: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CEB60FF9-EF1E-7046-D526-760B32F0914D}"/>
                </a:ext>
              </a:extLst>
            </p:cNvPr>
            <p:cNvSpPr txBox="1"/>
            <p:nvPr/>
          </p:nvSpPr>
          <p:spPr>
            <a:xfrm>
              <a:off x="0" y="873008"/>
              <a:ext cx="9175241" cy="95074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We will set optional homework eac</a:t>
              </a:r>
              <a:r>
                <a:rPr lang="en-US" sz="2800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h week</a:t>
              </a:r>
              <a:r>
                <a:rPr lang="en-US" sz="2800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 for those who have purchased the workbooks.</a:t>
              </a:r>
            </a:p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r>
                <a:rPr lang="en-US" sz="2800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If you bring the completed work in on a Friday, we will check it and catch-up in school time with anyone making errors or needing help.</a:t>
              </a:r>
            </a:p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r>
                <a:rPr lang="en-US" sz="2800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We will break out into smaller targeted groups for some time in the afternoon to complete extra revision and practice.</a:t>
              </a:r>
              <a:endParaRPr lang="en-US" sz="2800" u="none" strike="noStrike" dirty="0">
                <a:solidFill>
                  <a:srgbClr val="08091A"/>
                </a:solidFill>
                <a:latin typeface="Ovo"/>
                <a:ea typeface="Ovo"/>
                <a:cs typeface="Ovo"/>
                <a:sym typeface="Ovo"/>
              </a:endParaRPr>
            </a:p>
            <a:p>
              <a:pPr marL="669288" lvl="1" indent="-334644" algn="l">
                <a:lnSpc>
                  <a:spcPts val="5145"/>
                </a:lnSpc>
                <a:buFont typeface="Arial"/>
                <a:buChar char="•"/>
              </a:pPr>
              <a:endParaRPr lang="en-US" sz="2800" u="none" strike="noStrike" dirty="0">
                <a:solidFill>
                  <a:srgbClr val="08091A"/>
                </a:solidFill>
                <a:latin typeface="Ovo"/>
                <a:ea typeface="Ovo"/>
                <a:cs typeface="Ovo"/>
                <a:sym typeface="Ovo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98ACAFF1-90DC-7A09-86C8-C019FDAD4510}"/>
              </a:ext>
            </a:extLst>
          </p:cNvPr>
          <p:cNvGrpSpPr/>
          <p:nvPr/>
        </p:nvGrpSpPr>
        <p:grpSpPr>
          <a:xfrm>
            <a:off x="7884874" y="2279241"/>
            <a:ext cx="8141831" cy="5746609"/>
            <a:chOff x="110733" y="-1367919"/>
            <a:chExt cx="10855776" cy="7662144"/>
          </a:xfrm>
        </p:grpSpPr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68AAE9E4-834E-F9AA-60BF-BEE5B5BB8513}"/>
                </a:ext>
              </a:extLst>
            </p:cNvPr>
            <p:cNvSpPr txBox="1"/>
            <p:nvPr/>
          </p:nvSpPr>
          <p:spPr>
            <a:xfrm>
              <a:off x="436332" y="-1367919"/>
              <a:ext cx="10530177" cy="571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  <a:spcBef>
                  <a:spcPct val="0"/>
                </a:spcBef>
              </a:pPr>
              <a:r>
                <a:rPr lang="en-US" sz="2799" u="none" strike="noStrike" dirty="0">
                  <a:solidFill>
                    <a:srgbClr val="08091A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After School:</a:t>
              </a: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BA9B88B8-BFAF-F787-BE44-8DF7774DA13E}"/>
                </a:ext>
              </a:extLst>
            </p:cNvPr>
            <p:cNvSpPr txBox="1"/>
            <p:nvPr/>
          </p:nvSpPr>
          <p:spPr>
            <a:xfrm>
              <a:off x="110733" y="-204391"/>
              <a:ext cx="10530177" cy="6498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626109" lvl="1" indent="-313054" algn="l">
                <a:lnSpc>
                  <a:spcPts val="4813"/>
                </a:lnSpc>
                <a:buFont typeface="Arial"/>
                <a:buChar char="•"/>
              </a:pPr>
              <a:r>
                <a:rPr lang="en-US" sz="2899" u="none" strike="noStrike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We will be running small booster groups after school to target specific needs.</a:t>
              </a:r>
            </a:p>
            <a:p>
              <a:pPr marL="626109" lvl="1" indent="-313054" algn="l">
                <a:lnSpc>
                  <a:spcPts val="4813"/>
                </a:lnSpc>
                <a:buFont typeface="Arial"/>
                <a:buChar char="•"/>
              </a:pPr>
              <a:r>
                <a:rPr lang="en-US" sz="2899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Initially, these will be invitation only, so we can match the activity closely to need.</a:t>
              </a:r>
            </a:p>
            <a:p>
              <a:pPr marL="626109" lvl="1" indent="-313054" algn="l">
                <a:lnSpc>
                  <a:spcPts val="4813"/>
                </a:lnSpc>
                <a:buFont typeface="Arial"/>
                <a:buChar char="•"/>
              </a:pPr>
              <a:r>
                <a:rPr lang="en-US" sz="2899" dirty="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As we get closer to SATs, we will open these up to anyone who wishes to complete extra practice and preparation. </a:t>
              </a:r>
            </a:p>
            <a:p>
              <a:pPr marL="626109" lvl="1" indent="-313054" algn="l">
                <a:lnSpc>
                  <a:spcPts val="4813"/>
                </a:lnSpc>
                <a:buFont typeface="Arial"/>
                <a:buChar char="•"/>
              </a:pPr>
              <a:endParaRPr lang="en-US" sz="2899" u="none" strike="noStrike" dirty="0">
                <a:solidFill>
                  <a:srgbClr val="08091A"/>
                </a:solidFill>
                <a:latin typeface="Ovo"/>
                <a:ea typeface="Ovo"/>
                <a:cs typeface="Ovo"/>
                <a:sym typeface="Ov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964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50122" y="4274839"/>
            <a:ext cx="14187755" cy="3082047"/>
            <a:chOff x="0" y="0"/>
            <a:chExt cx="18917007" cy="4109397"/>
          </a:xfrm>
        </p:grpSpPr>
        <p:sp>
          <p:nvSpPr>
            <p:cNvPr id="3" name="TextBox 3"/>
            <p:cNvSpPr txBox="1"/>
            <p:nvPr/>
          </p:nvSpPr>
          <p:spPr>
            <a:xfrm>
              <a:off x="0" y="95250"/>
              <a:ext cx="18917007" cy="2139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000"/>
                </a:lnSpc>
              </a:pPr>
              <a:r>
                <a:rPr lang="en-US" sz="6000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“With support, every child can achieve their best”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3433123"/>
              <a:ext cx="18917007" cy="676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00000">
            <a:off x="8558214" y="1214853"/>
            <a:ext cx="1250711" cy="1243889"/>
          </a:xfrm>
          <a:custGeom>
            <a:avLst/>
            <a:gdLst/>
            <a:ahLst/>
            <a:cxnLst/>
            <a:rect l="l" t="t" r="r" b="b"/>
            <a:pathLst>
              <a:path w="1250711" h="1243889">
                <a:moveTo>
                  <a:pt x="0" y="0"/>
                </a:moveTo>
                <a:lnTo>
                  <a:pt x="1250711" y="0"/>
                </a:lnTo>
                <a:lnTo>
                  <a:pt x="1250711" y="1243889"/>
                </a:lnTo>
                <a:lnTo>
                  <a:pt x="0" y="1243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5400000">
            <a:off x="9992826" y="1375258"/>
            <a:ext cx="923080" cy="923080"/>
          </a:xfrm>
          <a:custGeom>
            <a:avLst/>
            <a:gdLst/>
            <a:ahLst/>
            <a:cxnLst/>
            <a:rect l="l" t="t" r="r" b="b"/>
            <a:pathLst>
              <a:path w="923080" h="923080">
                <a:moveTo>
                  <a:pt x="0" y="0"/>
                </a:moveTo>
                <a:lnTo>
                  <a:pt x="923080" y="0"/>
                </a:lnTo>
                <a:lnTo>
                  <a:pt x="923080" y="923079"/>
                </a:lnTo>
                <a:lnTo>
                  <a:pt x="0" y="9230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7372094" y="1337282"/>
            <a:ext cx="999031" cy="999031"/>
          </a:xfrm>
          <a:custGeom>
            <a:avLst/>
            <a:gdLst/>
            <a:ahLst/>
            <a:cxnLst/>
            <a:rect l="l" t="t" r="r" b="b"/>
            <a:pathLst>
              <a:path w="999031" h="999031">
                <a:moveTo>
                  <a:pt x="0" y="0"/>
                </a:moveTo>
                <a:lnTo>
                  <a:pt x="999031" y="0"/>
                </a:lnTo>
                <a:lnTo>
                  <a:pt x="999031" y="999031"/>
                </a:lnTo>
                <a:lnTo>
                  <a:pt x="0" y="9990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B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8442" y="1882846"/>
            <a:ext cx="7298987" cy="4533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00"/>
              </a:lnSpc>
            </a:pPr>
            <a:r>
              <a:rPr lang="en-US" sz="7100" u="none" strike="noStrike">
                <a:solidFill>
                  <a:srgbClr val="08091A"/>
                </a:solidFill>
                <a:latin typeface="Ovo"/>
                <a:ea typeface="Ovo"/>
                <a:cs typeface="Ovo"/>
                <a:sym typeface="Ovo"/>
              </a:rPr>
              <a:t>We’re Here to Help – </a:t>
            </a:r>
          </a:p>
          <a:p>
            <a:pPr marL="0" lvl="0" indent="0" algn="l">
              <a:lnSpc>
                <a:spcPts val="7100"/>
              </a:lnSpc>
            </a:pPr>
            <a:r>
              <a:rPr lang="en-US" sz="7100" u="none" strike="noStrike">
                <a:solidFill>
                  <a:srgbClr val="08091A"/>
                </a:solidFill>
                <a:latin typeface="Ovo"/>
                <a:ea typeface="Ovo"/>
                <a:cs typeface="Ovo"/>
                <a:sym typeface="Ovo"/>
              </a:rPr>
              <a:t>Come to the classroom door at the end of the day.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371190" y="0"/>
            <a:ext cx="9921573" cy="10287000"/>
            <a:chOff x="0" y="0"/>
            <a:chExt cx="2613089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13089" cy="2709333"/>
            </a:xfrm>
            <a:custGeom>
              <a:avLst/>
              <a:gdLst/>
              <a:ahLst/>
              <a:cxnLst/>
              <a:rect l="l" t="t" r="r" b="b"/>
              <a:pathLst>
                <a:path w="2613089" h="2709333">
                  <a:moveTo>
                    <a:pt x="0" y="0"/>
                  </a:moveTo>
                  <a:lnTo>
                    <a:pt x="2613089" y="0"/>
                  </a:lnTo>
                  <a:lnTo>
                    <a:pt x="261308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5E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613089" cy="2737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371190" y="-2480393"/>
            <a:ext cx="4960786" cy="4960786"/>
          </a:xfrm>
          <a:custGeom>
            <a:avLst/>
            <a:gdLst/>
            <a:ahLst/>
            <a:cxnLst/>
            <a:rect l="l" t="t" r="r" b="b"/>
            <a:pathLst>
              <a:path w="4960786" h="4960786">
                <a:moveTo>
                  <a:pt x="0" y="0"/>
                </a:moveTo>
                <a:lnTo>
                  <a:pt x="4960786" y="0"/>
                </a:lnTo>
                <a:lnTo>
                  <a:pt x="4960786" y="4960786"/>
                </a:lnTo>
                <a:lnTo>
                  <a:pt x="0" y="49607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3331976" y="-2480393"/>
            <a:ext cx="4960786" cy="4960786"/>
          </a:xfrm>
          <a:custGeom>
            <a:avLst/>
            <a:gdLst/>
            <a:ahLst/>
            <a:cxnLst/>
            <a:rect l="l" t="t" r="r" b="b"/>
            <a:pathLst>
              <a:path w="4960786" h="4960786">
                <a:moveTo>
                  <a:pt x="0" y="0"/>
                </a:moveTo>
                <a:lnTo>
                  <a:pt x="4960786" y="0"/>
                </a:lnTo>
                <a:lnTo>
                  <a:pt x="4960786" y="4960786"/>
                </a:lnTo>
                <a:lnTo>
                  <a:pt x="0" y="49607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9144000" y="4546586"/>
            <a:ext cx="8191278" cy="1414780"/>
            <a:chOff x="0" y="0"/>
            <a:chExt cx="10921704" cy="1886374"/>
          </a:xfrm>
        </p:grpSpPr>
        <p:sp>
          <p:nvSpPr>
            <p:cNvPr id="9" name="TextBox 9"/>
            <p:cNvSpPr txBox="1"/>
            <p:nvPr/>
          </p:nvSpPr>
          <p:spPr>
            <a:xfrm>
              <a:off x="0" y="-47625"/>
              <a:ext cx="10921704" cy="879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329"/>
                </a:lnSpc>
                <a:spcBef>
                  <a:spcPct val="0"/>
                </a:spcBef>
              </a:pPr>
              <a:r>
                <a:rPr lang="en-US" sz="4099" u="none" strike="noStrike">
                  <a:solidFill>
                    <a:srgbClr val="08091A"/>
                  </a:solidFill>
                  <a:latin typeface="Open Sauce Light"/>
                  <a:ea typeface="Open Sauce Light"/>
                  <a:cs typeface="Open Sauce Light"/>
                  <a:sym typeface="Open Sauce Light"/>
                </a:rPr>
                <a:t>Email: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086274"/>
              <a:ext cx="10921704" cy="800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7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dot</a:t>
              </a:r>
              <a:r>
                <a:rPr lang="en-US" sz="3999" u="none" strike="noStrike">
                  <a:solidFill>
                    <a:srgbClr val="08091A"/>
                  </a:solidFill>
                  <a:latin typeface="Ovo"/>
                  <a:ea typeface="Ovo"/>
                  <a:cs typeface="Ovo"/>
                  <a:sym typeface="Ovo"/>
                </a:rPr>
                <a:t>hillphaseleaderUKS2@taw.org.uk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28700" y="7803790"/>
            <a:ext cx="1454510" cy="1454510"/>
          </a:xfrm>
          <a:custGeom>
            <a:avLst/>
            <a:gdLst/>
            <a:ahLst/>
            <a:cxnLst/>
            <a:rect l="l" t="t" r="r" b="b"/>
            <a:pathLst>
              <a:path w="1454510" h="1454510">
                <a:moveTo>
                  <a:pt x="0" y="0"/>
                </a:moveTo>
                <a:lnTo>
                  <a:pt x="1454510" y="0"/>
                </a:lnTo>
                <a:lnTo>
                  <a:pt x="1454510" y="1454510"/>
                </a:lnTo>
                <a:lnTo>
                  <a:pt x="0" y="14545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D4124C8619F145A2B908DA38DE89B0" ma:contentTypeVersion="" ma:contentTypeDescription="Create a new document." ma:contentTypeScope="" ma:versionID="6fe8e8d0f276809f69ec734cdfaeb80e">
  <xsd:schema xmlns:xsd="http://www.w3.org/2001/XMLSchema" xmlns:xs="http://www.w3.org/2001/XMLSchema" xmlns:p="http://schemas.microsoft.com/office/2006/metadata/properties" xmlns:ns2="9a8f9bdb-2593-4ac7-a432-96aa97d78507" xmlns:ns3="3c6552ff-e203-492b-9a4a-86c2b1ce869f" targetNamespace="http://schemas.microsoft.com/office/2006/metadata/properties" ma:root="true" ma:fieldsID="2fe5e752363f9f9cb83c61c6b35b7c0f" ns2:_="" ns3:_="">
    <xsd:import namespace="9a8f9bdb-2593-4ac7-a432-96aa97d78507"/>
    <xsd:import namespace="3c6552ff-e203-492b-9a4a-86c2b1ce86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8f9bdb-2593-4ac7-a432-96aa97d785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c470fb7-5308-496a-a12b-188b66d4a6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6552ff-e203-492b-9a4a-86c2b1ce869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3DE3BB0-3466-4504-8D07-9BC1538E0714}" ma:internalName="TaxCatchAll" ma:showField="CatchAllData" ma:web="{949eb0b1-76fc-4c87-aaf5-18d4e30edb7c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a8f9bdb-2593-4ac7-a432-96aa97d78507">
      <Terms xmlns="http://schemas.microsoft.com/office/infopath/2007/PartnerControls"/>
    </lcf76f155ced4ddcb4097134ff3c332f>
    <TaxCatchAll xmlns="3c6552ff-e203-492b-9a4a-86c2b1ce869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FC6505-9987-40A3-B629-07AD50A840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8f9bdb-2593-4ac7-a432-96aa97d78507"/>
    <ds:schemaRef ds:uri="3c6552ff-e203-492b-9a4a-86c2b1ce86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59A7B4-221A-4C7B-B8E4-5CEB7675F492}">
  <ds:schemaRefs>
    <ds:schemaRef ds:uri="http://schemas.microsoft.com/office/2006/metadata/properties"/>
    <ds:schemaRef ds:uri="http://schemas.microsoft.com/office/infopath/2007/PartnerControls"/>
    <ds:schemaRef ds:uri="9a8f9bdb-2593-4ac7-a432-96aa97d78507"/>
    <ds:schemaRef ds:uri="3c6552ff-e203-492b-9a4a-86c2b1ce869f"/>
  </ds:schemaRefs>
</ds:datastoreItem>
</file>

<file path=customXml/itemProps3.xml><?xml version="1.0" encoding="utf-8"?>
<ds:datastoreItem xmlns:ds="http://schemas.openxmlformats.org/officeDocument/2006/customXml" ds:itemID="{DD161822-B9F0-49B2-9F51-19B8193BCA5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510</Words>
  <Application>Microsoft Office PowerPoint</Application>
  <PresentationFormat>Custom</PresentationFormat>
  <Paragraphs>58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Open Sauce Bold</vt:lpstr>
      <vt:lpstr>Ovo</vt:lpstr>
      <vt:lpstr>Aptos</vt:lpstr>
      <vt:lpstr>Open Sauce Light</vt:lpstr>
      <vt:lpstr>Calibri</vt:lpstr>
      <vt:lpstr>Arial</vt:lpstr>
      <vt:lpstr>Rubik Dirt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Year 6 SATs Information Evening</dc:title>
  <dc:description>Presentation - Year 6 SATs Information Evening</dc:description>
  <cp:lastModifiedBy>Willoughby, Liz</cp:lastModifiedBy>
  <cp:revision>1</cp:revision>
  <dcterms:created xsi:type="dcterms:W3CDTF">2006-08-16T00:00:00Z</dcterms:created>
  <dcterms:modified xsi:type="dcterms:W3CDTF">2026-09-17T14:53:16Z</dcterms:modified>
  <dc:identifier>DAGzKT0P8ro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275300</vt:r8>
  </property>
  <property fmtid="{D5CDD505-2E9C-101B-9397-08002B2CF9AE}" pid="3" name="ContentTypeId">
    <vt:lpwstr>0x010100B0D4124C8619F145A2B908DA38DE89B0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